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9" r:id="rId7"/>
    <p:sldId id="266" r:id="rId8"/>
    <p:sldId id="262" r:id="rId9"/>
    <p:sldId id="264" r:id="rId10"/>
    <p:sldId id="265" r:id="rId11"/>
    <p:sldId id="263" r:id="rId12"/>
    <p:sldId id="268" r:id="rId13"/>
    <p:sldId id="267" r:id="rId14"/>
    <p:sldId id="270" r:id="rId15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CHELET Bérengère" initials="B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34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7DC650-804D-4ABB-9631-E42F395827E2}" type="doc">
      <dgm:prSet loTypeId="urn:microsoft.com/office/officeart/2005/8/layout/cycle2" loCatId="cycle" qsTypeId="urn:microsoft.com/office/officeart/2005/8/quickstyle/simple1#2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97CAC89B-B2F7-4119-B3DA-B6FCA4656873}">
      <dgm:prSet phldrT="[Texte]" custT="1"/>
      <dgm:spPr/>
      <dgm:t>
        <a:bodyPr/>
        <a:lstStyle/>
        <a:p>
          <a:r>
            <a:rPr lang="fr-FR" sz="2000" dirty="0" smtClean="0"/>
            <a:t>Repérage des </a:t>
          </a:r>
          <a:r>
            <a:rPr lang="fr-FR" sz="2000" b="1" dirty="0" smtClean="0"/>
            <a:t>besoins</a:t>
          </a:r>
          <a:r>
            <a:rPr lang="fr-FR" sz="2000" dirty="0" smtClean="0"/>
            <a:t> d’un public cible</a:t>
          </a:r>
          <a:endParaRPr lang="fr-FR" sz="2000" dirty="0"/>
        </a:p>
      </dgm:t>
    </dgm:pt>
    <dgm:pt modelId="{A7BE5C47-9390-4EC4-BBB9-A9B7AC9EDF3E}" type="parTrans" cxnId="{F8F91EF4-8297-4A7E-8108-7B59A2B3D4D9}">
      <dgm:prSet/>
      <dgm:spPr/>
      <dgm:t>
        <a:bodyPr/>
        <a:lstStyle/>
        <a:p>
          <a:endParaRPr lang="fr-FR" sz="3200"/>
        </a:p>
      </dgm:t>
    </dgm:pt>
    <dgm:pt modelId="{8E488B25-0CD4-49A3-95D0-226FCC81D2C0}" type="sibTrans" cxnId="{F8F91EF4-8297-4A7E-8108-7B59A2B3D4D9}">
      <dgm:prSet custT="1"/>
      <dgm:spPr/>
      <dgm:t>
        <a:bodyPr/>
        <a:lstStyle/>
        <a:p>
          <a:endParaRPr lang="fr-FR" sz="1400"/>
        </a:p>
      </dgm:t>
    </dgm:pt>
    <dgm:pt modelId="{55A54F42-8950-48B5-8165-7D4EB38FCD6E}">
      <dgm:prSet phldrT="[Texte]" custT="1"/>
      <dgm:spPr/>
      <dgm:t>
        <a:bodyPr/>
        <a:lstStyle/>
        <a:p>
          <a:r>
            <a:rPr lang="fr-FR" sz="2000" b="1" dirty="0" smtClean="0"/>
            <a:t>Compétences souhaitées </a:t>
          </a:r>
          <a:r>
            <a:rPr lang="fr-FR" sz="2000" dirty="0" smtClean="0"/>
            <a:t>d’autogestion de la pathologie chronique dans son environnement</a:t>
          </a:r>
          <a:endParaRPr lang="fr-FR" sz="2000" dirty="0"/>
        </a:p>
      </dgm:t>
    </dgm:pt>
    <dgm:pt modelId="{C7F676D2-00EC-45EF-89F0-2A473B5EFC79}" type="parTrans" cxnId="{108F7521-4F56-4E52-847D-C20346083E12}">
      <dgm:prSet/>
      <dgm:spPr/>
      <dgm:t>
        <a:bodyPr/>
        <a:lstStyle/>
        <a:p>
          <a:endParaRPr lang="fr-FR" sz="3200"/>
        </a:p>
      </dgm:t>
    </dgm:pt>
    <dgm:pt modelId="{E2F9AC77-9C52-4139-9285-3A99E07660D1}" type="sibTrans" cxnId="{108F7521-4F56-4E52-847D-C20346083E12}">
      <dgm:prSet custT="1"/>
      <dgm:spPr/>
      <dgm:t>
        <a:bodyPr/>
        <a:lstStyle/>
        <a:p>
          <a:endParaRPr lang="fr-FR" sz="1400"/>
        </a:p>
      </dgm:t>
    </dgm:pt>
    <dgm:pt modelId="{7598A9FC-380E-40E4-B897-DFAE5C9FD691}">
      <dgm:prSet phldrT="[Texte]" custT="1"/>
      <dgm:spPr/>
      <dgm:t>
        <a:bodyPr/>
        <a:lstStyle/>
        <a:p>
          <a:r>
            <a:rPr lang="fr-FR" sz="2000" b="1" dirty="0" smtClean="0"/>
            <a:t>Objectifs généraux </a:t>
          </a:r>
          <a:r>
            <a:rPr lang="fr-FR" sz="2000" dirty="0" smtClean="0"/>
            <a:t>de formation visés par la formation</a:t>
          </a:r>
          <a:endParaRPr lang="fr-FR" sz="2000" dirty="0"/>
        </a:p>
      </dgm:t>
    </dgm:pt>
    <dgm:pt modelId="{960A23BB-E20C-4701-B41C-1D89EBB20C24}" type="parTrans" cxnId="{A866F706-65AB-47E5-B1D5-1CD239FE44F0}">
      <dgm:prSet/>
      <dgm:spPr/>
      <dgm:t>
        <a:bodyPr/>
        <a:lstStyle/>
        <a:p>
          <a:endParaRPr lang="fr-FR" sz="3200"/>
        </a:p>
      </dgm:t>
    </dgm:pt>
    <dgm:pt modelId="{3BB96F7F-CA9D-47CB-8587-BEE8A0B7ACB7}" type="sibTrans" cxnId="{A866F706-65AB-47E5-B1D5-1CD239FE44F0}">
      <dgm:prSet custT="1"/>
      <dgm:spPr/>
      <dgm:t>
        <a:bodyPr/>
        <a:lstStyle/>
        <a:p>
          <a:endParaRPr lang="fr-FR" sz="1400"/>
        </a:p>
      </dgm:t>
    </dgm:pt>
    <dgm:pt modelId="{416785F4-389A-48D1-B5A7-6AD5302EA03A}">
      <dgm:prSet phldrT="[Texte]" custT="1"/>
      <dgm:spPr/>
      <dgm:t>
        <a:bodyPr/>
        <a:lstStyle/>
        <a:p>
          <a:r>
            <a:rPr lang="fr-FR" sz="2000" dirty="0" smtClean="0"/>
            <a:t>Atelier</a:t>
          </a:r>
        </a:p>
        <a:p>
          <a:r>
            <a:rPr lang="fr-FR" sz="2000" dirty="0" smtClean="0"/>
            <a:t>Objectifs pédagogiques</a:t>
          </a:r>
          <a:endParaRPr lang="fr-FR" sz="2000" dirty="0"/>
        </a:p>
      </dgm:t>
    </dgm:pt>
    <dgm:pt modelId="{3E656EE5-6AEB-4530-8E32-B7E3D0C51A0E}" type="parTrans" cxnId="{4D7D9001-E27C-4345-B96B-BEB9FB575B1A}">
      <dgm:prSet/>
      <dgm:spPr/>
      <dgm:t>
        <a:bodyPr/>
        <a:lstStyle/>
        <a:p>
          <a:endParaRPr lang="fr-FR" sz="3200"/>
        </a:p>
      </dgm:t>
    </dgm:pt>
    <dgm:pt modelId="{3F43CF2F-A3DA-4406-A15F-A0F012986CA5}" type="sibTrans" cxnId="{4D7D9001-E27C-4345-B96B-BEB9FB575B1A}">
      <dgm:prSet custT="1"/>
      <dgm:spPr/>
      <dgm:t>
        <a:bodyPr/>
        <a:lstStyle/>
        <a:p>
          <a:endParaRPr lang="fr-FR" sz="1400"/>
        </a:p>
      </dgm:t>
    </dgm:pt>
    <dgm:pt modelId="{16855C8F-DD73-47F5-B6EC-E68507E26ACA}" type="pres">
      <dgm:prSet presAssocID="{E37DC650-804D-4ABB-9631-E42F395827E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B4D53C4-9CC8-4816-A676-CD5FA2F2FC4C}" type="pres">
      <dgm:prSet presAssocID="{97CAC89B-B2F7-4119-B3DA-B6FCA4656873}" presName="node" presStyleLbl="node1" presStyleIdx="0" presStyleCnt="4" custScaleX="1982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B5A1A1-9B53-4F47-81FB-5E13902CAC03}" type="pres">
      <dgm:prSet presAssocID="{8E488B25-0CD4-49A3-95D0-226FCC81D2C0}" presName="sibTrans" presStyleLbl="sibTrans2D1" presStyleIdx="0" presStyleCnt="4"/>
      <dgm:spPr/>
      <dgm:t>
        <a:bodyPr/>
        <a:lstStyle/>
        <a:p>
          <a:endParaRPr lang="fr-FR"/>
        </a:p>
      </dgm:t>
    </dgm:pt>
    <dgm:pt modelId="{B6F07A0D-A1B1-44FD-8C54-D4BD6D02E339}" type="pres">
      <dgm:prSet presAssocID="{8E488B25-0CD4-49A3-95D0-226FCC81D2C0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2352ECAC-BE8D-4F95-99FD-2E4E9E61E8F3}" type="pres">
      <dgm:prSet presAssocID="{55A54F42-8950-48B5-8165-7D4EB38FCD6E}" presName="node" presStyleLbl="node1" presStyleIdx="1" presStyleCnt="4" custScaleX="197696" custScaleY="116576" custRadScaleRad="190297" custRadScaleInc="63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50E443-A6D3-4B54-90C9-3AA814A29558}" type="pres">
      <dgm:prSet presAssocID="{E2F9AC77-9C52-4139-9285-3A99E07660D1}" presName="sibTrans" presStyleLbl="sibTrans2D1" presStyleIdx="1" presStyleCnt="4"/>
      <dgm:spPr/>
      <dgm:t>
        <a:bodyPr/>
        <a:lstStyle/>
        <a:p>
          <a:endParaRPr lang="fr-FR"/>
        </a:p>
      </dgm:t>
    </dgm:pt>
    <dgm:pt modelId="{9FEC156B-C570-47F4-85F6-537FEB39BCAC}" type="pres">
      <dgm:prSet presAssocID="{E2F9AC77-9C52-4139-9285-3A99E07660D1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1A0D64B9-DC78-4D36-AAD2-4E53F49A9876}" type="pres">
      <dgm:prSet presAssocID="{7598A9FC-380E-40E4-B897-DFAE5C9FD691}" presName="node" presStyleLbl="node1" presStyleIdx="2" presStyleCnt="4" custScaleX="1982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7EA449-220F-46A8-A2DE-0C5FD2AA4CCC}" type="pres">
      <dgm:prSet presAssocID="{3BB96F7F-CA9D-47CB-8587-BEE8A0B7ACB7}" presName="sibTrans" presStyleLbl="sibTrans2D1" presStyleIdx="2" presStyleCnt="4"/>
      <dgm:spPr/>
      <dgm:t>
        <a:bodyPr/>
        <a:lstStyle/>
        <a:p>
          <a:endParaRPr lang="fr-FR"/>
        </a:p>
      </dgm:t>
    </dgm:pt>
    <dgm:pt modelId="{E6C266F1-ED80-401C-A276-5CFFE6B666C9}" type="pres">
      <dgm:prSet presAssocID="{3BB96F7F-CA9D-47CB-8587-BEE8A0B7ACB7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01178599-057F-4F83-A64D-56863A425EF8}" type="pres">
      <dgm:prSet presAssocID="{416785F4-389A-48D1-B5A7-6AD5302EA03A}" presName="node" presStyleLbl="node1" presStyleIdx="3" presStyleCnt="4" custScaleX="194145" custRadScaleRad="164682" custRadScaleInc="280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DE1379-AD98-4995-A75E-926978B4C3F9}" type="pres">
      <dgm:prSet presAssocID="{3F43CF2F-A3DA-4406-A15F-A0F012986CA5}" presName="sibTrans" presStyleLbl="sibTrans2D1" presStyleIdx="3" presStyleCnt="4"/>
      <dgm:spPr/>
      <dgm:t>
        <a:bodyPr/>
        <a:lstStyle/>
        <a:p>
          <a:endParaRPr lang="fr-FR"/>
        </a:p>
      </dgm:t>
    </dgm:pt>
    <dgm:pt modelId="{A6E56E85-4943-4FAF-A643-38184133CB1E}" type="pres">
      <dgm:prSet presAssocID="{3F43CF2F-A3DA-4406-A15F-A0F012986CA5}" presName="connectorText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FFF440F8-019E-4F75-8909-1696048A4965}" type="presOf" srcId="{3BB96F7F-CA9D-47CB-8587-BEE8A0B7ACB7}" destId="{CA7EA449-220F-46A8-A2DE-0C5FD2AA4CCC}" srcOrd="0" destOrd="0" presId="urn:microsoft.com/office/officeart/2005/8/layout/cycle2"/>
    <dgm:cxn modelId="{A47CA6F9-1A3E-478F-A2AB-B48548157535}" type="presOf" srcId="{8E488B25-0CD4-49A3-95D0-226FCC81D2C0}" destId="{5FB5A1A1-9B53-4F47-81FB-5E13902CAC03}" srcOrd="0" destOrd="0" presId="urn:microsoft.com/office/officeart/2005/8/layout/cycle2"/>
    <dgm:cxn modelId="{09E5F57E-5A31-4C01-9E86-2C0F6A858897}" type="presOf" srcId="{8E488B25-0CD4-49A3-95D0-226FCC81D2C0}" destId="{B6F07A0D-A1B1-44FD-8C54-D4BD6D02E339}" srcOrd="1" destOrd="0" presId="urn:microsoft.com/office/officeart/2005/8/layout/cycle2"/>
    <dgm:cxn modelId="{E6DD8B80-EA06-443B-A529-F28A5B723B6D}" type="presOf" srcId="{97CAC89B-B2F7-4119-B3DA-B6FCA4656873}" destId="{AB4D53C4-9CC8-4816-A676-CD5FA2F2FC4C}" srcOrd="0" destOrd="0" presId="urn:microsoft.com/office/officeart/2005/8/layout/cycle2"/>
    <dgm:cxn modelId="{F8F91EF4-8297-4A7E-8108-7B59A2B3D4D9}" srcId="{E37DC650-804D-4ABB-9631-E42F395827E2}" destId="{97CAC89B-B2F7-4119-B3DA-B6FCA4656873}" srcOrd="0" destOrd="0" parTransId="{A7BE5C47-9390-4EC4-BBB9-A9B7AC9EDF3E}" sibTransId="{8E488B25-0CD4-49A3-95D0-226FCC81D2C0}"/>
    <dgm:cxn modelId="{C9311F1D-650F-48C8-9912-B389CED971BA}" type="presOf" srcId="{3F43CF2F-A3DA-4406-A15F-A0F012986CA5}" destId="{A6E56E85-4943-4FAF-A643-38184133CB1E}" srcOrd="1" destOrd="0" presId="urn:microsoft.com/office/officeart/2005/8/layout/cycle2"/>
    <dgm:cxn modelId="{E4E34D91-43F5-4237-AF74-1CF62AC548AA}" type="presOf" srcId="{3BB96F7F-CA9D-47CB-8587-BEE8A0B7ACB7}" destId="{E6C266F1-ED80-401C-A276-5CFFE6B666C9}" srcOrd="1" destOrd="0" presId="urn:microsoft.com/office/officeart/2005/8/layout/cycle2"/>
    <dgm:cxn modelId="{668DE3D5-75C3-4F6A-BBD2-A7621675425A}" type="presOf" srcId="{7598A9FC-380E-40E4-B897-DFAE5C9FD691}" destId="{1A0D64B9-DC78-4D36-AAD2-4E53F49A9876}" srcOrd="0" destOrd="0" presId="urn:microsoft.com/office/officeart/2005/8/layout/cycle2"/>
    <dgm:cxn modelId="{4D7D9001-E27C-4345-B96B-BEB9FB575B1A}" srcId="{E37DC650-804D-4ABB-9631-E42F395827E2}" destId="{416785F4-389A-48D1-B5A7-6AD5302EA03A}" srcOrd="3" destOrd="0" parTransId="{3E656EE5-6AEB-4530-8E32-B7E3D0C51A0E}" sibTransId="{3F43CF2F-A3DA-4406-A15F-A0F012986CA5}"/>
    <dgm:cxn modelId="{C107C37F-4D89-4723-8FEF-E616ACFC108F}" type="presOf" srcId="{55A54F42-8950-48B5-8165-7D4EB38FCD6E}" destId="{2352ECAC-BE8D-4F95-99FD-2E4E9E61E8F3}" srcOrd="0" destOrd="0" presId="urn:microsoft.com/office/officeart/2005/8/layout/cycle2"/>
    <dgm:cxn modelId="{5E1D367E-89C2-48ED-AB9B-D2704DE7F050}" type="presOf" srcId="{E2F9AC77-9C52-4139-9285-3A99E07660D1}" destId="{AC50E443-A6D3-4B54-90C9-3AA814A29558}" srcOrd="0" destOrd="0" presId="urn:microsoft.com/office/officeart/2005/8/layout/cycle2"/>
    <dgm:cxn modelId="{418D2EF8-7AA6-41D3-AA59-D1F50B6B9DC1}" type="presOf" srcId="{416785F4-389A-48D1-B5A7-6AD5302EA03A}" destId="{01178599-057F-4F83-A64D-56863A425EF8}" srcOrd="0" destOrd="0" presId="urn:microsoft.com/office/officeart/2005/8/layout/cycle2"/>
    <dgm:cxn modelId="{108F7521-4F56-4E52-847D-C20346083E12}" srcId="{E37DC650-804D-4ABB-9631-E42F395827E2}" destId="{55A54F42-8950-48B5-8165-7D4EB38FCD6E}" srcOrd="1" destOrd="0" parTransId="{C7F676D2-00EC-45EF-89F0-2A473B5EFC79}" sibTransId="{E2F9AC77-9C52-4139-9285-3A99E07660D1}"/>
    <dgm:cxn modelId="{E392C1BF-5A8B-4AC2-9D19-A4793016B8CC}" type="presOf" srcId="{E2F9AC77-9C52-4139-9285-3A99E07660D1}" destId="{9FEC156B-C570-47F4-85F6-537FEB39BCAC}" srcOrd="1" destOrd="0" presId="urn:microsoft.com/office/officeart/2005/8/layout/cycle2"/>
    <dgm:cxn modelId="{A866F706-65AB-47E5-B1D5-1CD239FE44F0}" srcId="{E37DC650-804D-4ABB-9631-E42F395827E2}" destId="{7598A9FC-380E-40E4-B897-DFAE5C9FD691}" srcOrd="2" destOrd="0" parTransId="{960A23BB-E20C-4701-B41C-1D89EBB20C24}" sibTransId="{3BB96F7F-CA9D-47CB-8587-BEE8A0B7ACB7}"/>
    <dgm:cxn modelId="{02EBE65C-8996-4FA0-97FC-F53B927CFC87}" type="presOf" srcId="{E37DC650-804D-4ABB-9631-E42F395827E2}" destId="{16855C8F-DD73-47F5-B6EC-E68507E26ACA}" srcOrd="0" destOrd="0" presId="urn:microsoft.com/office/officeart/2005/8/layout/cycle2"/>
    <dgm:cxn modelId="{9ABD12A6-9EF7-4191-8BEB-15BFADD8CB54}" type="presOf" srcId="{3F43CF2F-A3DA-4406-A15F-A0F012986CA5}" destId="{FCDE1379-AD98-4995-A75E-926978B4C3F9}" srcOrd="0" destOrd="0" presId="urn:microsoft.com/office/officeart/2005/8/layout/cycle2"/>
    <dgm:cxn modelId="{987DE9E6-9868-4389-856A-E970AA52A33E}" type="presParOf" srcId="{16855C8F-DD73-47F5-B6EC-E68507E26ACA}" destId="{AB4D53C4-9CC8-4816-A676-CD5FA2F2FC4C}" srcOrd="0" destOrd="0" presId="urn:microsoft.com/office/officeart/2005/8/layout/cycle2"/>
    <dgm:cxn modelId="{E9315E29-4932-4AE8-9FC2-F530B657643D}" type="presParOf" srcId="{16855C8F-DD73-47F5-B6EC-E68507E26ACA}" destId="{5FB5A1A1-9B53-4F47-81FB-5E13902CAC03}" srcOrd="1" destOrd="0" presId="urn:microsoft.com/office/officeart/2005/8/layout/cycle2"/>
    <dgm:cxn modelId="{37869157-F4A4-412F-8CBF-8615E37B52F5}" type="presParOf" srcId="{5FB5A1A1-9B53-4F47-81FB-5E13902CAC03}" destId="{B6F07A0D-A1B1-44FD-8C54-D4BD6D02E339}" srcOrd="0" destOrd="0" presId="urn:microsoft.com/office/officeart/2005/8/layout/cycle2"/>
    <dgm:cxn modelId="{48D5D21D-B8B0-4B22-9147-B2FE520BB4E3}" type="presParOf" srcId="{16855C8F-DD73-47F5-B6EC-E68507E26ACA}" destId="{2352ECAC-BE8D-4F95-99FD-2E4E9E61E8F3}" srcOrd="2" destOrd="0" presId="urn:microsoft.com/office/officeart/2005/8/layout/cycle2"/>
    <dgm:cxn modelId="{3C6A44A7-3F80-4481-AF1B-30F14090740D}" type="presParOf" srcId="{16855C8F-DD73-47F5-B6EC-E68507E26ACA}" destId="{AC50E443-A6D3-4B54-90C9-3AA814A29558}" srcOrd="3" destOrd="0" presId="urn:microsoft.com/office/officeart/2005/8/layout/cycle2"/>
    <dgm:cxn modelId="{B2DE5837-0012-44A8-89DD-55EBCE2948C9}" type="presParOf" srcId="{AC50E443-A6D3-4B54-90C9-3AA814A29558}" destId="{9FEC156B-C570-47F4-85F6-537FEB39BCAC}" srcOrd="0" destOrd="0" presId="urn:microsoft.com/office/officeart/2005/8/layout/cycle2"/>
    <dgm:cxn modelId="{536F01BC-617A-4BD9-8E81-5B4256296C36}" type="presParOf" srcId="{16855C8F-DD73-47F5-B6EC-E68507E26ACA}" destId="{1A0D64B9-DC78-4D36-AAD2-4E53F49A9876}" srcOrd="4" destOrd="0" presId="urn:microsoft.com/office/officeart/2005/8/layout/cycle2"/>
    <dgm:cxn modelId="{EC55757D-D506-416E-A0DB-D226E8CEF206}" type="presParOf" srcId="{16855C8F-DD73-47F5-B6EC-E68507E26ACA}" destId="{CA7EA449-220F-46A8-A2DE-0C5FD2AA4CCC}" srcOrd="5" destOrd="0" presId="urn:microsoft.com/office/officeart/2005/8/layout/cycle2"/>
    <dgm:cxn modelId="{9A794DE3-DC6B-4709-94F7-3D19EDDD3361}" type="presParOf" srcId="{CA7EA449-220F-46A8-A2DE-0C5FD2AA4CCC}" destId="{E6C266F1-ED80-401C-A276-5CFFE6B666C9}" srcOrd="0" destOrd="0" presId="urn:microsoft.com/office/officeart/2005/8/layout/cycle2"/>
    <dgm:cxn modelId="{C4A87EF0-F2AF-4F73-ABBA-F70755E568F0}" type="presParOf" srcId="{16855C8F-DD73-47F5-B6EC-E68507E26ACA}" destId="{01178599-057F-4F83-A64D-56863A425EF8}" srcOrd="6" destOrd="0" presId="urn:microsoft.com/office/officeart/2005/8/layout/cycle2"/>
    <dgm:cxn modelId="{6154541E-23ED-41AD-B6A5-746E5A869EE8}" type="presParOf" srcId="{16855C8F-DD73-47F5-B6EC-E68507E26ACA}" destId="{FCDE1379-AD98-4995-A75E-926978B4C3F9}" srcOrd="7" destOrd="0" presId="urn:microsoft.com/office/officeart/2005/8/layout/cycle2"/>
    <dgm:cxn modelId="{9FD177B1-F495-4544-B0B5-C92348B5CC9D}" type="presParOf" srcId="{FCDE1379-AD98-4995-A75E-926978B4C3F9}" destId="{A6E56E85-4943-4FAF-A643-38184133CB1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D53C4-9CC8-4816-A676-CD5FA2F2FC4C}">
      <dsp:nvSpPr>
        <dsp:cNvPr id="0" name=""/>
        <dsp:cNvSpPr/>
      </dsp:nvSpPr>
      <dsp:spPr>
        <a:xfrm>
          <a:off x="2821357" y="856"/>
          <a:ext cx="3006256" cy="151658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Repérage des </a:t>
          </a:r>
          <a:r>
            <a:rPr lang="fr-FR" sz="2000" b="1" kern="1200" dirty="0" smtClean="0"/>
            <a:t>besoins</a:t>
          </a:r>
          <a:r>
            <a:rPr lang="fr-FR" sz="2000" kern="1200" dirty="0" smtClean="0"/>
            <a:t> d’un public cible</a:t>
          </a:r>
          <a:endParaRPr lang="fr-FR" sz="2000" kern="1200" dirty="0"/>
        </a:p>
      </dsp:txBody>
      <dsp:txXfrm>
        <a:off x="3261613" y="222955"/>
        <a:ext cx="2125744" cy="1072389"/>
      </dsp:txXfrm>
    </dsp:sp>
    <dsp:sp modelId="{5FB5A1A1-9B53-4F47-81FB-5E13902CAC03}">
      <dsp:nvSpPr>
        <dsp:cNvPr id="0" name=""/>
        <dsp:cNvSpPr/>
      </dsp:nvSpPr>
      <dsp:spPr>
        <a:xfrm rot="1901310">
          <a:off x="5425886" y="1349592"/>
          <a:ext cx="539197" cy="51184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5437332" y="1411631"/>
        <a:ext cx="385643" cy="307108"/>
      </dsp:txXfrm>
    </dsp:sp>
    <dsp:sp modelId="{2352ECAC-BE8D-4F95-99FD-2E4E9E61E8F3}">
      <dsp:nvSpPr>
        <dsp:cNvPr id="0" name=""/>
        <dsp:cNvSpPr/>
      </dsp:nvSpPr>
      <dsp:spPr>
        <a:xfrm>
          <a:off x="5677665" y="1635984"/>
          <a:ext cx="2998233" cy="176797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Compétences souhaitées </a:t>
          </a:r>
          <a:r>
            <a:rPr lang="fr-FR" sz="2000" kern="1200" dirty="0" smtClean="0"/>
            <a:t>d’autogestion de la pathologie chronique dans son environnement</a:t>
          </a:r>
          <a:endParaRPr lang="fr-FR" sz="2000" kern="1200" dirty="0"/>
        </a:p>
      </dsp:txBody>
      <dsp:txXfrm>
        <a:off x="6116746" y="1894898"/>
        <a:ext cx="2120071" cy="1250149"/>
      </dsp:txXfrm>
    </dsp:sp>
    <dsp:sp modelId="{AC50E443-A6D3-4B54-90C9-3AA814A29558}">
      <dsp:nvSpPr>
        <dsp:cNvPr id="0" name=""/>
        <dsp:cNvSpPr/>
      </dsp:nvSpPr>
      <dsp:spPr>
        <a:xfrm rot="9176480">
          <a:off x="5524854" y="3007102"/>
          <a:ext cx="394575" cy="51184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0800000">
        <a:off x="5636748" y="3082548"/>
        <a:ext cx="276203" cy="307108"/>
      </dsp:txXfrm>
    </dsp:sp>
    <dsp:sp modelId="{1A0D64B9-DC78-4D36-AAD2-4E53F49A9876}">
      <dsp:nvSpPr>
        <dsp:cNvPr id="0" name=""/>
        <dsp:cNvSpPr/>
      </dsp:nvSpPr>
      <dsp:spPr>
        <a:xfrm>
          <a:off x="2821357" y="3218678"/>
          <a:ext cx="3006256" cy="151658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Objectifs généraux </a:t>
          </a:r>
          <a:r>
            <a:rPr lang="fr-FR" sz="2000" kern="1200" dirty="0" smtClean="0"/>
            <a:t>de formation visés par la formation</a:t>
          </a:r>
          <a:endParaRPr lang="fr-FR" sz="2000" kern="1200" dirty="0"/>
        </a:p>
      </dsp:txBody>
      <dsp:txXfrm>
        <a:off x="3261613" y="3440777"/>
        <a:ext cx="2125744" cy="1072389"/>
      </dsp:txXfrm>
    </dsp:sp>
    <dsp:sp modelId="{CA7EA449-220F-46A8-A2DE-0C5FD2AA4CCC}">
      <dsp:nvSpPr>
        <dsp:cNvPr id="0" name=""/>
        <dsp:cNvSpPr/>
      </dsp:nvSpPr>
      <dsp:spPr>
        <a:xfrm rot="12731268">
          <a:off x="2764649" y="2892282"/>
          <a:ext cx="486316" cy="51184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0800000">
        <a:off x="2899332" y="3033511"/>
        <a:ext cx="340421" cy="307108"/>
      </dsp:txXfrm>
    </dsp:sp>
    <dsp:sp modelId="{01178599-057F-4F83-A64D-56863A425EF8}">
      <dsp:nvSpPr>
        <dsp:cNvPr id="0" name=""/>
        <dsp:cNvSpPr/>
      </dsp:nvSpPr>
      <dsp:spPr>
        <a:xfrm>
          <a:off x="203354" y="1551338"/>
          <a:ext cx="2944379" cy="151658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Atelier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Objectifs pédagogiques</a:t>
          </a:r>
          <a:endParaRPr lang="fr-FR" sz="2000" kern="1200" dirty="0"/>
        </a:p>
      </dsp:txBody>
      <dsp:txXfrm>
        <a:off x="634548" y="1773437"/>
        <a:ext cx="2081991" cy="1072389"/>
      </dsp:txXfrm>
    </dsp:sp>
    <dsp:sp modelId="{FCDE1379-AD98-4995-A75E-926978B4C3F9}">
      <dsp:nvSpPr>
        <dsp:cNvPr id="0" name=""/>
        <dsp:cNvSpPr/>
      </dsp:nvSpPr>
      <dsp:spPr>
        <a:xfrm rot="19779520">
          <a:off x="2771788" y="1287134"/>
          <a:ext cx="426838" cy="51184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2780557" y="1421847"/>
        <a:ext cx="298787" cy="307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Oval 5"/>
          <p:cNvSpPr/>
          <p:nvPr/>
        </p:nvSpPr>
        <p:spPr>
          <a:xfrm>
            <a:off x="0" y="0"/>
            <a:ext cx="12192000" cy="4572000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8386763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CDE6E87-B2A8-42FB-A0B4-F453FD9EE4FB}" type="datetimeFigureOut">
              <a:rPr lang="en-US"/>
              <a:pPr>
                <a:defRPr/>
              </a:pPr>
              <a:t>7/8/2019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3678B-E48F-49B9-9FF0-DCEDD125E2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6AF70-84C2-4150-A495-98B3894B6586}" type="datetimeFigureOut">
              <a:rPr lang="en-US"/>
              <a:pPr>
                <a:defRPr/>
              </a:pPr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A4005-EDCD-4538-93C2-C1C46BBAF2B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 rot="5400000" flipV="1">
            <a:off x="10058400" y="5873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27312-85EE-4DE7-B336-A2EAC0B900CC}" type="datetimeFigureOut">
              <a:rPr lang="en-US"/>
              <a:pPr>
                <a:defRPr/>
              </a:pPr>
              <a:t>7/8/2019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C4A7F-1608-4A4B-AE55-749C532B14A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3CB87-AEA6-4748-9AC8-739D26E5AF4A}" type="datetimeFigureOut">
              <a:rPr lang="en-US"/>
              <a:pPr>
                <a:defRPr/>
              </a:pPr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5DC1F-A5FA-47EE-BA6F-1E414E3C1E3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Oval 5"/>
          <p:cNvSpPr/>
          <p:nvPr/>
        </p:nvSpPr>
        <p:spPr>
          <a:xfrm>
            <a:off x="0" y="0"/>
            <a:ext cx="12192000" cy="4572000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8386763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/>
          <a:lstStyle>
            <a:lvl1pPr algn="r">
              <a:defRPr sz="5000" b="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D5404-7AD9-4F18-8400-0F30244C91DD}" type="datetimeFigureOut">
              <a:rPr lang="en-US"/>
              <a:pPr>
                <a:defRPr/>
              </a:pPr>
              <a:t>7/8/2019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ADE9D-F8F6-432C-9B9E-2315AAE405F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06FCC-54A9-4063-9FDC-561483AF54AD}" type="datetimeFigureOut">
              <a:rPr lang="en-US"/>
              <a:pPr>
                <a:defRPr/>
              </a:pPr>
              <a:t>7/8/2019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BC90A-0C7D-44BF-BBCA-E6A2B815F1A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073EB-8AF5-48CB-96D9-1F96763ED7F0}" type="datetimeFigureOut">
              <a:rPr lang="en-US"/>
              <a:pPr>
                <a:defRPr/>
              </a:pPr>
              <a:t>7/8/2019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3DD54-BB9F-4DE9-87A0-F2EBD433C63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150F9-9896-4844-AAA4-BD90A20F2A60}" type="datetimeFigureOut">
              <a:rPr lang="en-US"/>
              <a:pPr>
                <a:defRPr/>
              </a:pPr>
              <a:t>7/8/2019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587D5-378D-4408-8881-C18029A5FB3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F7BB1-2784-4E58-8609-F6D227F5034E}" type="datetimeFigureOut">
              <a:rPr lang="en-US"/>
              <a:pPr>
                <a:defRPr/>
              </a:pPr>
              <a:t>7/8/2019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FF563-E423-47CA-9E5A-0B7AF601057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B4922-8D4E-4708-BED8-E16582B7D048}" type="datetimeFigureOut">
              <a:rPr lang="en-US"/>
              <a:pPr>
                <a:defRPr/>
              </a:pPr>
              <a:t>7/8/2019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A4191-08BC-4923-AC67-4DA0FBA7316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 flipV="1">
            <a:off x="8386763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56CF7-F7A5-4C09-B9A0-B04BA4322789}" type="datetimeFigureOut">
              <a:rPr lang="en-US"/>
              <a:pPr>
                <a:defRPr/>
              </a:pPr>
              <a:t>7/8/2019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B3D81-ED31-48EA-A2B4-9B1696EAA92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3938" y="585788"/>
            <a:ext cx="9720262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23938" y="2286000"/>
            <a:ext cx="9720262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3938" y="6470650"/>
            <a:ext cx="215423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35AF3165-46DC-4500-A5C2-649E59F8608D}" type="datetimeFigureOut">
              <a:rPr lang="en-US"/>
              <a:pPr>
                <a:defRPr/>
              </a:pPr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3463" y="6470650"/>
            <a:ext cx="590073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863" y="6470650"/>
            <a:ext cx="97313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B604F6AC-233A-424F-B1BE-A6AED539FFB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67" r:id="rId8"/>
    <p:sldLayoutId id="2147483675" r:id="rId9"/>
    <p:sldLayoutId id="2147483666" r:id="rId10"/>
    <p:sldLayoutId id="2147483676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 kern="1200" cap="all" spc="100">
          <a:solidFill>
            <a:srgbClr val="0D0D0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fr/url?sa=i&amp;rct=j&amp;q=&amp;esrc=s&amp;source=images&amp;cd=&amp;cad=rja&amp;uact=8&amp;ved=2ahUKEwjj-Pfh9PXiAhWKAGMBHeVDDrQQjRx6BAgBEAU&amp;url=http://www.google.fr/url?sa=i&amp;rct=j&amp;q=&amp;esrc=s&amp;source=images&amp;cd=&amp;ved=2ahUKEwio96ff9PXiAhUyA2MBHeGICaEQjRx6BAgBEAU&amp;url=http://www.rfi.fr/emission/20180208-est-groupe-parole-batel&amp;psig=AOvVaw2bn2fb5aeXrpeQpv9CYPAp&amp;ust=1561046286038780&amp;psig=AOvVaw2bn2fb5aeXrpeQpv9CYPAp&amp;ust=156104628603878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www.rentreediscount.com/Chevalet-de-conference-paperboard-Tableau-Blanc-21052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0988" y="4973638"/>
            <a:ext cx="5405437" cy="14620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MANAGEMENT DES PATIENTS SOUS ANTICOAGULANTS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37275" y="4973638"/>
            <a:ext cx="2174875" cy="1462087"/>
          </a:xfrm>
        </p:spPr>
        <p:txBody>
          <a:bodyPr rtlCol="0"/>
          <a:lstStyle/>
          <a:p>
            <a:pPr algn="r" eaLnBrk="1" fontAlgn="auto" hangingPunct="1">
              <a:defRPr/>
            </a:pPr>
            <a:r>
              <a:rPr lang="fr-FR" dirty="0" smtClean="0"/>
              <a:t>Alexia JANES</a:t>
            </a:r>
          </a:p>
          <a:p>
            <a:pPr algn="r" eaLnBrk="1" fontAlgn="auto" hangingPunct="1">
              <a:defRPr/>
            </a:pPr>
            <a:r>
              <a:rPr lang="fr-FR" dirty="0" smtClean="0"/>
              <a:t>Bérengère BACHELET</a:t>
            </a:r>
          </a:p>
          <a:p>
            <a:pPr algn="r" eaLnBrk="1" fontAlgn="auto" hangingPunct="1">
              <a:defRPr/>
            </a:pPr>
            <a:r>
              <a:rPr lang="fr-FR" dirty="0" smtClean="0"/>
              <a:t>Nicolas CHAPET</a:t>
            </a:r>
            <a:endParaRPr lang="en-US" dirty="0"/>
          </a:p>
        </p:txBody>
      </p:sp>
      <p:sp>
        <p:nvSpPr>
          <p:cNvPr id="13315" name="Sous-titre 2"/>
          <p:cNvSpPr txBox="1">
            <a:spLocks/>
          </p:cNvSpPr>
          <p:nvPr/>
        </p:nvSpPr>
        <p:spPr bwMode="auto">
          <a:xfrm>
            <a:off x="8370888" y="4973638"/>
            <a:ext cx="3879850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>
              <a:lnSpc>
                <a:spcPct val="150000"/>
              </a:lnSpc>
              <a:spcAft>
                <a:spcPts val="200"/>
              </a:spcAft>
              <a:buClr>
                <a:schemeClr val="accent1"/>
              </a:buClr>
              <a:buSzPct val="100000"/>
              <a:buFont typeface="Tw Cen MT" pitchFamily="34" charset="0"/>
              <a:buNone/>
            </a:pPr>
            <a:r>
              <a:rPr lang="fr-FR" sz="1400">
                <a:solidFill>
                  <a:srgbClr val="0D0D0D"/>
                </a:solidFill>
                <a:latin typeface="Tw Cen MT" pitchFamily="34" charset="0"/>
              </a:rPr>
              <a:t>CHU de Nîmes</a:t>
            </a:r>
          </a:p>
          <a:p>
            <a:pPr defTabSz="914400">
              <a:lnSpc>
                <a:spcPct val="150000"/>
              </a:lnSpc>
              <a:spcAft>
                <a:spcPts val="200"/>
              </a:spcAft>
              <a:buClr>
                <a:schemeClr val="accent1"/>
              </a:buClr>
              <a:buSzPct val="100000"/>
              <a:buFont typeface="Tw Cen MT" pitchFamily="34" charset="0"/>
              <a:buNone/>
            </a:pPr>
            <a:r>
              <a:rPr lang="fr-FR" sz="1400">
                <a:solidFill>
                  <a:srgbClr val="0D0D0D"/>
                </a:solidFill>
                <a:latin typeface="Tw Cen MT" pitchFamily="34" charset="0"/>
              </a:rPr>
              <a:t>CHU de Toulouse – Clinique du Château de Vernhes</a:t>
            </a:r>
          </a:p>
          <a:p>
            <a:pPr defTabSz="914400">
              <a:lnSpc>
                <a:spcPct val="150000"/>
              </a:lnSpc>
              <a:spcAft>
                <a:spcPts val="200"/>
              </a:spcAft>
              <a:buClr>
                <a:schemeClr val="accent1"/>
              </a:buClr>
              <a:buSzPct val="100000"/>
              <a:buFont typeface="Tw Cen MT" pitchFamily="34" charset="0"/>
              <a:buNone/>
            </a:pPr>
            <a:r>
              <a:rPr lang="fr-FR" sz="1400">
                <a:solidFill>
                  <a:srgbClr val="0D0D0D"/>
                </a:solidFill>
                <a:latin typeface="Tw Cen MT" pitchFamily="34" charset="0"/>
              </a:rPr>
              <a:t>CHU de Montpelier</a:t>
            </a:r>
            <a:endParaRPr lang="en-US" sz="1400">
              <a:solidFill>
                <a:srgbClr val="0D0D0D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0063" y="390525"/>
            <a:ext cx="2176462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é</a:t>
            </a: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tude de cas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1440" indent="-914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/>
              <a:t>Permet </a:t>
            </a:r>
            <a:r>
              <a:rPr lang="fr-FR" dirty="0"/>
              <a:t>d’explorer avec les participants leur capacité d’analyse des situations et de résolution de </a:t>
            </a:r>
            <a:r>
              <a:rPr lang="fr-FR" dirty="0" smtClean="0"/>
              <a:t>problèmes.</a:t>
            </a:r>
          </a:p>
          <a:p>
            <a:pPr marL="91440" indent="-914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 smtClean="0"/>
          </a:p>
          <a:p>
            <a:pPr marL="91440" indent="-914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/>
              <a:t>Le </a:t>
            </a:r>
            <a:r>
              <a:rPr lang="fr-FR" dirty="0"/>
              <a:t>cas doit présenter : </a:t>
            </a:r>
            <a:endParaRPr lang="fr-FR" dirty="0" smtClean="0"/>
          </a:p>
          <a:p>
            <a:pPr marL="266065" lvl="1" indent="-914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smtClean="0"/>
              <a:t>la </a:t>
            </a:r>
            <a:r>
              <a:rPr lang="fr-FR" sz="2000" dirty="0"/>
              <a:t>situation à étudier, </a:t>
            </a:r>
            <a:endParaRPr lang="fr-FR" sz="2000" dirty="0" smtClean="0"/>
          </a:p>
          <a:p>
            <a:pPr marL="266065" lvl="1" indent="-914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smtClean="0"/>
              <a:t>les </a:t>
            </a:r>
            <a:r>
              <a:rPr lang="fr-FR" sz="2000" dirty="0"/>
              <a:t>problèmes qu’elle soulève, </a:t>
            </a:r>
            <a:endParaRPr lang="fr-FR" sz="2000" dirty="0" smtClean="0"/>
          </a:p>
          <a:p>
            <a:pPr marL="266065" lvl="1" indent="-914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smtClean="0"/>
              <a:t>les </a:t>
            </a:r>
            <a:r>
              <a:rPr lang="fr-FR" sz="2000" dirty="0"/>
              <a:t>acteurs de la situation, </a:t>
            </a:r>
            <a:endParaRPr lang="fr-FR" sz="2000" dirty="0" smtClean="0"/>
          </a:p>
          <a:p>
            <a:pPr marL="266065" lvl="1" indent="-914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smtClean="0"/>
              <a:t>l’évènement </a:t>
            </a:r>
            <a:r>
              <a:rPr lang="fr-FR" sz="2000" dirty="0"/>
              <a:t>qui est à l’origine du problème (s’il y a lieu</a:t>
            </a:r>
            <a:r>
              <a:rPr lang="fr-FR" sz="2000" dirty="0" smtClean="0"/>
              <a:t>)</a:t>
            </a:r>
          </a:p>
          <a:p>
            <a:pPr marL="0" indent="0" eaLnBrk="1" fontAlgn="auto" hangingPunct="1">
              <a:buFont typeface="Tw Cen MT" pitchFamily="34" charset="0"/>
              <a:buNone/>
              <a:defRPr/>
            </a:pPr>
            <a:endParaRPr lang="fr-F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méta plan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91440" indent="-91440" eaLnBrk="1" fontAlgn="auto" hangingPunct="1">
              <a:defRPr/>
            </a:pPr>
            <a:r>
              <a:rPr lang="fr-FR" b="1" dirty="0" smtClean="0">
                <a:solidFill>
                  <a:srgbClr val="0070C0"/>
                </a:solidFill>
              </a:rPr>
              <a:t>Permet de faire le point sur une notion pour un groupe</a:t>
            </a:r>
            <a:endParaRPr lang="fr-FR" b="1" dirty="0">
              <a:solidFill>
                <a:srgbClr val="0070C0"/>
              </a:solidFill>
            </a:endParaRPr>
          </a:p>
          <a:p>
            <a:pPr marL="91440" indent="-91440" eaLnBrk="1" fontAlgn="auto" hangingPunct="1">
              <a:defRPr/>
            </a:pPr>
            <a:r>
              <a:rPr lang="fr-FR" b="1" dirty="0" smtClean="0">
                <a:solidFill>
                  <a:srgbClr val="0070C0"/>
                </a:solidFill>
              </a:rPr>
              <a:t>Objectif </a:t>
            </a:r>
            <a:r>
              <a:rPr lang="fr-FR" b="1" dirty="0">
                <a:solidFill>
                  <a:srgbClr val="0070C0"/>
                </a:solidFill>
              </a:rPr>
              <a:t>:</a:t>
            </a:r>
          </a:p>
          <a:p>
            <a:pPr marL="265176" lvl="1" indent="-137160" eaLnBrk="1" fontAlgn="auto" hangingPunct="1">
              <a:defRPr/>
            </a:pPr>
            <a:r>
              <a:rPr lang="fr-FR" dirty="0"/>
              <a:t>Exprimer ses représentations personnelles sur un sujet</a:t>
            </a:r>
          </a:p>
          <a:p>
            <a:pPr marL="265176" lvl="1" indent="-137160" eaLnBrk="1" fontAlgn="auto" hangingPunct="1">
              <a:defRPr/>
            </a:pPr>
            <a:r>
              <a:rPr lang="fr-FR" dirty="0"/>
              <a:t>Faire surgir les questions et les réflexions </a:t>
            </a:r>
          </a:p>
          <a:p>
            <a:pPr marL="265176" lvl="1" indent="-137160" eaLnBrk="1" fontAlgn="auto" hangingPunct="1">
              <a:defRPr/>
            </a:pPr>
            <a:r>
              <a:rPr lang="fr-FR" dirty="0"/>
              <a:t>Regrouper les idées par thème</a:t>
            </a:r>
          </a:p>
          <a:p>
            <a:pPr marL="265176" lvl="1" indent="-137160" eaLnBrk="1" fontAlgn="auto" hangingPunct="1">
              <a:defRPr/>
            </a:pPr>
            <a:r>
              <a:rPr lang="fr-FR" dirty="0"/>
              <a:t>Aboutir à une synthèse collective</a:t>
            </a:r>
          </a:p>
          <a:p>
            <a:pPr marL="91440" indent="-91440" eaLnBrk="1" fontAlgn="auto" hangingPunct="1">
              <a:defRPr/>
            </a:pPr>
            <a:r>
              <a:rPr lang="fr-FR" b="1" dirty="0">
                <a:solidFill>
                  <a:srgbClr val="0070C0"/>
                </a:solidFill>
              </a:rPr>
              <a:t>Déroulement :</a:t>
            </a:r>
          </a:p>
          <a:p>
            <a:pPr marL="265176" lvl="1" indent="-137160" eaLnBrk="1" fontAlgn="auto" hangingPunct="1">
              <a:defRPr/>
            </a:pPr>
            <a:r>
              <a:rPr lang="fr-FR" dirty="0"/>
              <a:t>Enoncer les règles de l’atelier (pas de jugement, libre écoute...)</a:t>
            </a:r>
          </a:p>
          <a:p>
            <a:pPr marL="265176" lvl="1" indent="-137160" eaLnBrk="1" fontAlgn="auto" hangingPunct="1">
              <a:defRPr/>
            </a:pPr>
            <a:r>
              <a:rPr lang="fr-FR" dirty="0"/>
              <a:t>Formuler la question ouverte (écrite sur un </a:t>
            </a:r>
            <a:r>
              <a:rPr lang="fr-FR" dirty="0" err="1"/>
              <a:t>paperboard</a:t>
            </a:r>
            <a:r>
              <a:rPr lang="fr-FR" dirty="0"/>
              <a:t>)</a:t>
            </a:r>
          </a:p>
          <a:p>
            <a:pPr marL="265176" lvl="1" indent="-137160" eaLnBrk="1" fontAlgn="auto" hangingPunct="1">
              <a:defRPr/>
            </a:pPr>
            <a:r>
              <a:rPr lang="fr-FR" dirty="0"/>
              <a:t>Chaque </a:t>
            </a:r>
            <a:r>
              <a:rPr lang="fr-FR" dirty="0" smtClean="0"/>
              <a:t>participant répond en écrivant sur des </a:t>
            </a:r>
            <a:r>
              <a:rPr lang="fr-FR" dirty="0"/>
              <a:t>post-it (une par post-it)</a:t>
            </a:r>
          </a:p>
          <a:p>
            <a:pPr marL="265176" lvl="1" indent="-137160" eaLnBrk="1" fontAlgn="auto" hangingPunct="1">
              <a:defRPr/>
            </a:pPr>
            <a:r>
              <a:rPr lang="fr-FR" dirty="0"/>
              <a:t>Les post-it sont récupérés et mélangés</a:t>
            </a:r>
          </a:p>
          <a:p>
            <a:pPr marL="265176" lvl="1" indent="-137160" eaLnBrk="1" fontAlgn="auto" hangingPunct="1">
              <a:defRPr/>
            </a:pPr>
            <a:r>
              <a:rPr lang="fr-FR" dirty="0"/>
              <a:t>Regroupement des post-it par thématique sur le </a:t>
            </a:r>
            <a:r>
              <a:rPr lang="fr-FR" dirty="0" err="1"/>
              <a:t>paperboard</a:t>
            </a:r>
            <a:r>
              <a:rPr lang="fr-FR" dirty="0"/>
              <a:t> </a:t>
            </a:r>
          </a:p>
          <a:p>
            <a:pPr marL="265176" lvl="1" indent="-137160" eaLnBrk="1" fontAlgn="auto" hangingPunct="1">
              <a:defRPr/>
            </a:pPr>
            <a:r>
              <a:rPr lang="fr-FR" dirty="0"/>
              <a:t>Trouver un titre à chaque </a:t>
            </a:r>
            <a:r>
              <a:rPr lang="fr-FR" dirty="0" smtClean="0"/>
              <a:t>groupe</a:t>
            </a:r>
            <a:endParaRPr lang="fr-FR" dirty="0"/>
          </a:p>
        </p:txBody>
      </p:sp>
      <p:pic>
        <p:nvPicPr>
          <p:cNvPr id="20483" name="Picture 2" descr="RÃ©sultat de recherche d'images pour &quot;mÃ©taplan mÃ©thod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4588" y="1724025"/>
            <a:ext cx="4413250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cap="none" smtClean="0"/>
              <a:t>BRAINSTORMING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1023938" y="2098675"/>
            <a:ext cx="10482262" cy="4559300"/>
          </a:xfrm>
        </p:spPr>
        <p:txBody>
          <a:bodyPr/>
          <a:lstStyle/>
          <a:p>
            <a:pPr marL="88900" indent="-88900"/>
            <a:r>
              <a:rPr lang="fr-FR" sz="1800" b="1" dirty="0" smtClean="0">
                <a:solidFill>
                  <a:srgbClr val="0070C0"/>
                </a:solidFill>
              </a:rPr>
              <a:t>Objectifs :</a:t>
            </a:r>
            <a:r>
              <a:rPr lang="fr-FR" sz="2000" dirty="0" smtClean="0"/>
              <a:t> </a:t>
            </a:r>
          </a:p>
          <a:p>
            <a:pPr marL="88900" indent="-88900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SzPct val="75000"/>
              <a:buFont typeface="Wingdings" pitchFamily="2" charset="2"/>
              <a:buChar char="§"/>
            </a:pPr>
            <a:r>
              <a:rPr lang="fr-FR" sz="1500" dirty="0" smtClean="0"/>
              <a:t>Produire en groupe un maximum d’idées sur un sujet donné</a:t>
            </a:r>
          </a:p>
          <a:p>
            <a:pPr marL="88900" indent="-88900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SzPct val="75000"/>
              <a:buFont typeface="Wingdings" pitchFamily="2" charset="2"/>
              <a:buChar char="§"/>
            </a:pPr>
            <a:r>
              <a:rPr lang="fr-FR" sz="1500" dirty="0" smtClean="0"/>
              <a:t>Découvrir les représentations</a:t>
            </a:r>
          </a:p>
          <a:p>
            <a:pPr marL="88900" indent="-88900"/>
            <a:r>
              <a:rPr lang="fr-FR" sz="1800" b="1" dirty="0" smtClean="0">
                <a:solidFill>
                  <a:srgbClr val="0070C0"/>
                </a:solidFill>
              </a:rPr>
              <a:t>Déroulement :</a:t>
            </a:r>
            <a:r>
              <a:rPr lang="fr-FR" sz="2000" dirty="0" smtClean="0"/>
              <a:t> </a:t>
            </a:r>
          </a:p>
          <a:p>
            <a:pPr marL="88900" indent="-88900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fr-FR" sz="1500" dirty="0" smtClean="0"/>
              <a:t>L’animateur pose le thème :</a:t>
            </a:r>
          </a:p>
          <a:p>
            <a:pPr marL="263525" lvl="1" indent="-88900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fr-FR" sz="1600" dirty="0" smtClean="0"/>
              <a:t>Question (ex : qu’est-ce qui déséquilibrerait mon diabète ?)</a:t>
            </a:r>
          </a:p>
          <a:p>
            <a:pPr marL="88900" indent="-88900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fr-FR" sz="1500" dirty="0" smtClean="0"/>
              <a:t>Il énonce les règles du jeu : privilégier la quantité d’idées sur la qualité, s’appuyer sur des idées déjà formulées</a:t>
            </a:r>
          </a:p>
          <a:p>
            <a:pPr marL="88900" indent="-88900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fr-FR" sz="1500" dirty="0" smtClean="0"/>
              <a:t>Il note toutes les idées exprimées sur un tableau en s’efforçant de les regrouper mentalement et graphiquement par thèmes ou par idées plus générales</a:t>
            </a:r>
          </a:p>
          <a:p>
            <a:pPr marL="88900" indent="-88900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§"/>
            </a:pPr>
            <a:endParaRPr lang="fr-FR" sz="1500" dirty="0" smtClean="0"/>
          </a:p>
          <a:p>
            <a:pPr marL="88900" indent="-88900">
              <a:lnSpc>
                <a:spcPct val="80000"/>
              </a:lnSpc>
              <a:spcBef>
                <a:spcPts val="400"/>
              </a:spcBef>
            </a:pPr>
            <a:r>
              <a:rPr lang="fr-FR" sz="1800" b="1" dirty="0" smtClean="0">
                <a:solidFill>
                  <a:srgbClr val="0070C0"/>
                </a:solidFill>
              </a:rPr>
              <a:t>Points forts</a:t>
            </a:r>
            <a:r>
              <a:rPr lang="fr-FR" sz="1500" dirty="0" smtClean="0"/>
              <a:t> </a:t>
            </a:r>
          </a:p>
          <a:p>
            <a:pPr marL="88900" indent="-88900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fr-FR" sz="1500" dirty="0" smtClean="0"/>
              <a:t>Nécessite peu de matériel (</a:t>
            </a:r>
            <a:r>
              <a:rPr lang="fr-FR" sz="1500" dirty="0" err="1" smtClean="0"/>
              <a:t>paperboard</a:t>
            </a:r>
            <a:r>
              <a:rPr lang="fr-FR" sz="1500" dirty="0" smtClean="0"/>
              <a:t>)</a:t>
            </a:r>
          </a:p>
          <a:p>
            <a:pPr marL="88900" indent="-88900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fr-FR" sz="1500" dirty="0" smtClean="0"/>
              <a:t>Technique rapide et facile à organiser</a:t>
            </a:r>
          </a:p>
          <a:p>
            <a:pPr marL="88900" indent="-88900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fr-FR" sz="1500" dirty="0" smtClean="0"/>
              <a:t>Augmente la capacité de créativité du groupe</a:t>
            </a:r>
          </a:p>
          <a:p>
            <a:pPr marL="88900" indent="-88900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fr-FR" sz="1500" dirty="0" smtClean="0"/>
              <a:t>Améliore l’esprit de groupe et la mobilisation autour d’un projet commun</a:t>
            </a:r>
            <a:endParaRPr lang="fr-FR" sz="2000" dirty="0" smtClean="0"/>
          </a:p>
        </p:txBody>
      </p:sp>
      <p:pic>
        <p:nvPicPr>
          <p:cNvPr id="29701" name="Picture 5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65443" y="333804"/>
            <a:ext cx="2676525" cy="1511300"/>
          </a:xfrm>
          <a:prstGeom prst="rect">
            <a:avLst/>
          </a:prstGeom>
          <a:noFill/>
        </p:spPr>
      </p:pic>
      <p:pic>
        <p:nvPicPr>
          <p:cNvPr id="29705" name="Picture 9" descr="Résultat de recherche d'images pour &quot;paperboard ecriture dessin&quot;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18649" r="24432"/>
          <a:stretch>
            <a:fillRect/>
          </a:stretch>
        </p:blipFill>
        <p:spPr bwMode="auto">
          <a:xfrm>
            <a:off x="7439025" y="244475"/>
            <a:ext cx="1671638" cy="293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Outils support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53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Exemple : </a:t>
            </a:r>
          </a:p>
          <a:p>
            <a:pPr eaLnBrk="1" hangingPunct="1"/>
            <a:r>
              <a:rPr lang="fr-FR" b="1" dirty="0" smtClean="0"/>
              <a:t>Réglette AVK</a:t>
            </a:r>
          </a:p>
          <a:p>
            <a:pPr eaLnBrk="1" hangingPunct="1"/>
            <a:r>
              <a:rPr lang="fr-FR" dirty="0" smtClean="0"/>
              <a:t>Permet une explication simple et efficace de l’INR </a:t>
            </a:r>
          </a:p>
          <a:p>
            <a:pPr eaLnBrk="1" hangingPunct="1"/>
            <a:r>
              <a:rPr lang="fr-FR" dirty="0" smtClean="0"/>
              <a:t>Habitue le patient à l’interprétation de l’INR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568450" y="2690813"/>
            <a:ext cx="609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Tw Cen MT" pitchFamily="34" charset="0"/>
            </a:endParaRPr>
          </a:p>
        </p:txBody>
      </p:sp>
      <p:pic>
        <p:nvPicPr>
          <p:cNvPr id="22532" name="Imag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2438" y="4084638"/>
            <a:ext cx="77819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À vous !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398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éduquer les patients traités par anticoagulants oraux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36863" y="2286000"/>
            <a:ext cx="7907337" cy="1243013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defRPr/>
            </a:pPr>
            <a:r>
              <a:rPr lang="fr-FR" b="1" dirty="0"/>
              <a:t>Les AVK : première cause d’hospitalisation iatrogène en France </a:t>
            </a:r>
          </a:p>
          <a:p>
            <a:pPr marL="265176" lvl="1" indent="-137160" eaLnBrk="1" fontAlgn="auto" hangingPunct="1">
              <a:defRPr/>
            </a:pPr>
            <a:r>
              <a:rPr lang="fr-FR" dirty="0"/>
              <a:t> 12-13% des hospitalisations pour effet indésirable soit environ </a:t>
            </a:r>
            <a:r>
              <a:rPr lang="fr-FR" b="1">
                <a:solidFill>
                  <a:schemeClr val="tx2">
                    <a:lumMod val="60000"/>
                    <a:lumOff val="40000"/>
                  </a:schemeClr>
                </a:solidFill>
              </a:rPr>
              <a:t>17 </a:t>
            </a:r>
            <a:r>
              <a:rPr lang="fr-FR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000 / an </a:t>
            </a:r>
            <a:endParaRPr lang="fr-F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65176" lvl="1" indent="-137160" eaLnBrk="1" fontAlgn="auto" hangingPunct="1">
              <a:defRPr/>
            </a:pP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5000</a:t>
            </a:r>
            <a:r>
              <a:rPr lang="fr-FR" dirty="0" smtClean="0"/>
              <a:t> </a:t>
            </a:r>
            <a:r>
              <a:rPr lang="fr-FR" dirty="0"/>
              <a:t>accidents hémorragiques d’évolution fatale / an </a:t>
            </a:r>
          </a:p>
          <a:p>
            <a:pPr marL="91440" indent="-91440" eaLnBrk="1" fontAlgn="auto" hangingPunct="1">
              <a:defRPr/>
            </a:pPr>
            <a:endParaRPr lang="en-US" dirty="0"/>
          </a:p>
        </p:txBody>
      </p:sp>
      <p:pic>
        <p:nvPicPr>
          <p:cNvPr id="14339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75" y="2190750"/>
            <a:ext cx="6762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Espace réservé du contenu 2"/>
          <p:cNvSpPr txBox="1">
            <a:spLocks/>
          </p:cNvSpPr>
          <p:nvPr/>
        </p:nvSpPr>
        <p:spPr bwMode="auto">
          <a:xfrm>
            <a:off x="498475" y="2860675"/>
            <a:ext cx="13477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marL="90488" indent="-90488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itchFamily="34" charset="0"/>
              <a:buChar char=" "/>
            </a:pPr>
            <a:r>
              <a:rPr lang="fr-FR" sz="2200">
                <a:latin typeface="Tw Cen MT" pitchFamily="34" charset="0"/>
              </a:rPr>
              <a:t>Pourquoi </a:t>
            </a:r>
            <a:endParaRPr lang="en-US" sz="2200">
              <a:latin typeface="Tw Cen MT" pitchFamily="34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836863" y="4021138"/>
            <a:ext cx="7907337" cy="1243012"/>
          </a:xfrm>
          <a:prstGeom prst="rect">
            <a:avLst/>
          </a:prstGeom>
        </p:spPr>
        <p:txBody>
          <a:bodyPr lIns="45720" rIns="4572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fr-FR" b="1" dirty="0" smtClean="0">
                <a:solidFill>
                  <a:schemeClr val="accent5"/>
                </a:solidFill>
              </a:rPr>
              <a:t>Entretien individuel </a:t>
            </a:r>
            <a:endParaRPr lang="fr-FR" dirty="0" smtClean="0">
              <a:solidFill>
                <a:schemeClr val="accent5"/>
              </a:solidFill>
            </a:endParaRPr>
          </a:p>
          <a:p>
            <a:pPr fontAlgn="auto">
              <a:defRPr/>
            </a:pP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En groupe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342" name="Espace réservé du contenu 2"/>
          <p:cNvSpPr txBox="1">
            <a:spLocks/>
          </p:cNvSpPr>
          <p:nvPr/>
        </p:nvSpPr>
        <p:spPr bwMode="auto">
          <a:xfrm>
            <a:off x="498475" y="4572000"/>
            <a:ext cx="13477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marL="90488" indent="-90488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itchFamily="34" charset="0"/>
              <a:buChar char=" "/>
            </a:pPr>
            <a:r>
              <a:rPr lang="fr-FR" sz="2200">
                <a:latin typeface="Tw Cen MT" pitchFamily="34" charset="0"/>
              </a:rPr>
              <a:t>Comment </a:t>
            </a:r>
            <a:endParaRPr lang="en-US" sz="2200">
              <a:latin typeface="Tw Cen MT" pitchFamily="34" charset="0"/>
            </a:endParaRPr>
          </a:p>
        </p:txBody>
      </p:sp>
      <p:pic>
        <p:nvPicPr>
          <p:cNvPr id="14343" name="Imag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9425" y="3848100"/>
            <a:ext cx="790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Imag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2675" y="5054600"/>
            <a:ext cx="4699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5657850" y="4525963"/>
            <a:ext cx="5021263" cy="2085975"/>
          </a:xfrm>
          <a:prstGeom prst="rect">
            <a:avLst/>
          </a:prstGeom>
        </p:spPr>
        <p:txBody>
          <a:bodyPr lIns="45720" rIns="4572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 fontAlgn="auto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Travail produit plus efficace</a:t>
            </a:r>
          </a:p>
          <a:p>
            <a:pPr marL="363538" indent="-363538" fontAlgn="auto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Stimule l’action</a:t>
            </a:r>
          </a:p>
          <a:p>
            <a:pPr marL="363538" indent="-363538" fontAlgn="auto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Est l’occasion de concertation</a:t>
            </a:r>
          </a:p>
          <a:p>
            <a:pPr marL="363538" indent="-363538" fontAlgn="auto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Améliore les performances individuelles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Monter un atelier d’ETP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40082"/>
              </p:ext>
            </p:extLst>
          </p:nvPr>
        </p:nvGraphicFramePr>
        <p:xfrm>
          <a:off x="1968654" y="1946031"/>
          <a:ext cx="8675899" cy="4736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4619625" y="2127250"/>
            <a:ext cx="374650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/>
              <a:t>1</a:t>
            </a:r>
            <a:endParaRPr lang="en-US" sz="28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7432675" y="6026150"/>
            <a:ext cx="374650" cy="5222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/>
              <a:t>3</a:t>
            </a:r>
            <a:endParaRPr lang="en-US" sz="2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144713" y="3598863"/>
            <a:ext cx="376237" cy="5222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/>
              <a:t>4</a:t>
            </a:r>
            <a:endParaRPr lang="en-US" sz="28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0258425" y="3598863"/>
            <a:ext cx="374650" cy="5222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/>
              <a:t>2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Exemple de feuille de route d’atelier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574675" y="2525713"/>
          <a:ext cx="11183816" cy="3474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06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3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6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0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88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78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Compétence visée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Messages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Suggestion de méthode pédagogique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Support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Durée 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Animateur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Savoir situer son IMC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Définir l’IMC et les valeurs normales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L’intervenant utilise une méthode interrogative pour amener le groupe à définir l’IMC et les valeurs normales, puis le surpoids et l’obésité. </a:t>
                      </a:r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Des repères au tableau sur une flèche avec les valeurs d’IMC peuvent être tracés Les patients sont invités à calculer leur IMC avec un tableau (chaque patient a un tableau, l’intervenant explique son utilisation, on ne leur demande pas de donner la valeur de leur IMC en collectif)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Table IMC (HAS)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15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Médecin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Choix des méthodes pédagogiques	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1440" indent="-91440" eaLnBrk="1" fontAlgn="auto" hangingPunct="1">
              <a:defRPr/>
            </a:pP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Des contraintes </a:t>
            </a:r>
            <a:r>
              <a:rPr lang="fr-FR" dirty="0" smtClean="0"/>
              <a:t>: durée de l’atelier, espace disponible, effectif, matériel…</a:t>
            </a:r>
          </a:p>
          <a:p>
            <a:pPr marL="91440" indent="-91440" eaLnBrk="1" fontAlgn="auto" hangingPunct="1">
              <a:defRPr/>
            </a:pP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Du groupe </a:t>
            </a:r>
            <a:r>
              <a:rPr lang="fr-FR" dirty="0" smtClean="0"/>
              <a:t>: parcours antérieur, climat, votre personnalité de formateur</a:t>
            </a:r>
          </a:p>
          <a:p>
            <a:pPr marL="91440" indent="-91440" eaLnBrk="1" fontAlgn="auto" hangingPunct="1">
              <a:defRPr/>
            </a:pPr>
            <a:r>
              <a:rPr lang="fr-FR" dirty="0" smtClean="0"/>
              <a:t>Mais surtout, des </a:t>
            </a:r>
            <a:r>
              <a:rPr lang="fr-FR" sz="2800" b="1" dirty="0" smtClean="0">
                <a:solidFill>
                  <a:schemeClr val="accent3">
                    <a:lumMod val="75000"/>
                  </a:schemeClr>
                </a:solidFill>
              </a:rPr>
              <a:t>Objectifs !</a:t>
            </a:r>
          </a:p>
          <a:p>
            <a:pPr marL="265176" lvl="1" indent="-137160" eaLnBrk="1" fontAlgn="auto" hangingPunct="1">
              <a:defRPr/>
            </a:pPr>
            <a:r>
              <a:rPr lang="fr-FR" sz="2200" dirty="0"/>
              <a:t>Compétences d’auto-soin / adaptatives</a:t>
            </a:r>
          </a:p>
          <a:p>
            <a:pPr marL="265176" lvl="1" indent="-137160" eaLnBrk="1" fontAlgn="auto" hangingPunct="1">
              <a:defRPr/>
            </a:pPr>
            <a:r>
              <a:rPr lang="fr-FR" sz="2200" dirty="0"/>
              <a:t>Degré de </a:t>
            </a:r>
            <a:r>
              <a:rPr lang="fr-FR" sz="2200" dirty="0" smtClean="0"/>
              <a:t>complexité</a:t>
            </a:r>
          </a:p>
          <a:p>
            <a:pPr marL="265176" lvl="1" indent="-137160" eaLnBrk="1" fontAlgn="auto" hangingPunct="1">
              <a:defRPr/>
            </a:pPr>
            <a:endParaRPr lang="fr-FR" sz="2200" dirty="0"/>
          </a:p>
          <a:p>
            <a:pPr marL="128016" lvl="1" indent="0" eaLnBrk="1" fontAlgn="auto" hangingPunct="1">
              <a:buFont typeface="Wingdings 3" pitchFamily="18" charset="2"/>
              <a:buNone/>
              <a:defRPr/>
            </a:pPr>
            <a:r>
              <a:rPr lang="fr-FR" sz="2400" dirty="0" smtClean="0"/>
              <a:t>	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Prévenir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les risques hémorragiques et thrombotiques et améliorer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la          prise en charge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globale</a:t>
            </a:r>
          </a:p>
          <a:p>
            <a:pPr marL="128016" lvl="1" indent="0" eaLnBrk="1" fontAlgn="auto" hangingPunct="1">
              <a:buFont typeface="Wingdings 3" pitchFamily="18" charset="2"/>
              <a:buNone/>
              <a:defRPr/>
            </a:pPr>
            <a:endParaRPr lang="en-US" sz="2200" dirty="0"/>
          </a:p>
        </p:txBody>
      </p:sp>
      <p:sp>
        <p:nvSpPr>
          <p:cNvPr id="4" name="Flèche droite 3"/>
          <p:cNvSpPr/>
          <p:nvPr/>
        </p:nvSpPr>
        <p:spPr>
          <a:xfrm>
            <a:off x="1382713" y="4900613"/>
            <a:ext cx="446087" cy="198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Objectifs pédagogiques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023938" y="3048000"/>
            <a:ext cx="2657108" cy="3260725"/>
          </a:xfrm>
        </p:spPr>
        <p:txBody>
          <a:bodyPr/>
          <a:lstStyle/>
          <a:p>
            <a:r>
              <a:rPr lang="fr-FR" dirty="0" smtClean="0"/>
              <a:t>Nous vous avons proposé de définir les objectifs pédagogiques en utilisant la méthode du </a:t>
            </a:r>
            <a:r>
              <a:rPr lang="fr-FR" b="1" dirty="0" err="1" smtClean="0">
                <a:solidFill>
                  <a:schemeClr val="accent4"/>
                </a:solidFill>
              </a:rPr>
              <a:t>Métaplan</a:t>
            </a:r>
            <a:r>
              <a:rPr lang="fr-FR" dirty="0" smtClean="0"/>
              <a:t>.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/>
          <a:stretch/>
        </p:blipFill>
        <p:spPr>
          <a:xfrm>
            <a:off x="3786554" y="1648167"/>
            <a:ext cx="3774748" cy="513704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"/>
          <a:stretch/>
        </p:blipFill>
        <p:spPr>
          <a:xfrm>
            <a:off x="7924799" y="1648166"/>
            <a:ext cx="3739661" cy="513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Objectifs pédagogiques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66825" y="5427663"/>
            <a:ext cx="2797175" cy="661987"/>
          </a:xfrm>
        </p:spPr>
        <p:txBody>
          <a:bodyPr rtlCol="0">
            <a:normAutofit/>
          </a:bodyPr>
          <a:lstStyle/>
          <a:p>
            <a:pPr marL="91440" indent="-91440" algn="ctr" eaLnBrk="1" fontAlgn="auto" hangingPunct="1">
              <a:defRPr/>
            </a:pPr>
            <a:r>
              <a:rPr lang="fr-FR" sz="2000" dirty="0" smtClean="0">
                <a:solidFill>
                  <a:schemeClr val="accent6"/>
                </a:solidFill>
              </a:rPr>
              <a:t>Communiquer </a:t>
            </a:r>
            <a:r>
              <a:rPr lang="fr-FR" sz="2000" dirty="0">
                <a:solidFill>
                  <a:schemeClr val="accent6"/>
                </a:solidFill>
              </a:rPr>
              <a:t>à propos de sa maladie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18435" name="ZoneTexte 3"/>
          <p:cNvSpPr txBox="1">
            <a:spLocks noChangeArrowheads="1"/>
          </p:cNvSpPr>
          <p:nvPr/>
        </p:nvSpPr>
        <p:spPr bwMode="auto">
          <a:xfrm>
            <a:off x="242888" y="6010275"/>
            <a:ext cx="47259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latin typeface="Tw Cen MT" pitchFamily="34" charset="0"/>
              </a:rPr>
              <a:t>Savoir expliquer à mon dentiste/pharmacien que je prends un traitement anticoagulant</a:t>
            </a:r>
            <a:endParaRPr lang="en-US">
              <a:latin typeface="Tw Cen MT" pitchFamily="34" charset="0"/>
            </a:endParaRPr>
          </a:p>
        </p:txBody>
      </p:sp>
      <p:grpSp>
        <p:nvGrpSpPr>
          <p:cNvPr id="18436" name="Groupe 17"/>
          <p:cNvGrpSpPr>
            <a:grpSpLocks/>
          </p:cNvGrpSpPr>
          <p:nvPr/>
        </p:nvGrpSpPr>
        <p:grpSpPr bwMode="auto">
          <a:xfrm>
            <a:off x="495300" y="2271713"/>
            <a:ext cx="4038600" cy="1054100"/>
            <a:chOff x="231648" y="4523292"/>
            <a:chExt cx="4038156" cy="1052846"/>
          </a:xfrm>
        </p:grpSpPr>
        <p:sp>
          <p:nvSpPr>
            <p:cNvPr id="7" name="Espace réservé du contenu 2"/>
            <p:cNvSpPr txBox="1">
              <a:spLocks/>
            </p:cNvSpPr>
            <p:nvPr/>
          </p:nvSpPr>
          <p:spPr>
            <a:xfrm>
              <a:off x="688798" y="4523292"/>
              <a:ext cx="3131794" cy="815004"/>
            </a:xfrm>
            <a:prstGeom prst="rect">
              <a:avLst/>
            </a:prstGeom>
          </p:spPr>
          <p:txBody>
            <a:bodyPr lIns="45720" rIns="45720">
              <a:normAutofit fontScale="92500"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defRPr/>
              </a:pPr>
              <a:r>
                <a:rPr lang="fr-FR" dirty="0">
                  <a:solidFill>
                    <a:schemeClr val="accent6"/>
                  </a:solidFill>
                </a:rPr>
                <a:t>Comprendre, s’expliquer sa maladie, le suivi, les enjeux 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18451" name="ZoneTexte 15"/>
            <p:cNvSpPr txBox="1">
              <a:spLocks noChangeArrowheads="1"/>
            </p:cNvSpPr>
            <p:nvPr/>
          </p:nvSpPr>
          <p:spPr bwMode="auto">
            <a:xfrm>
              <a:off x="313345" y="5120519"/>
              <a:ext cx="38833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Tw Cen MT" pitchFamily="34" charset="0"/>
                </a:rPr>
                <a:t>Savoir pourquoi je prends ce traitement </a:t>
              </a:r>
              <a:endParaRPr lang="en-US">
                <a:latin typeface="Tw Cen MT" pitchFamily="34" charset="0"/>
              </a:endParaRPr>
            </a:p>
          </p:txBody>
        </p:sp>
        <p:sp>
          <p:nvSpPr>
            <p:cNvPr id="17" name="Rectangle à coins arrondis 16"/>
            <p:cNvSpPr/>
            <p:nvPr/>
          </p:nvSpPr>
          <p:spPr>
            <a:xfrm>
              <a:off x="231648" y="4526463"/>
              <a:ext cx="4038156" cy="1049675"/>
            </a:xfrm>
            <a:prstGeom prst="roundRect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8437" name="Groupe 21"/>
          <p:cNvGrpSpPr>
            <a:grpSpLocks/>
          </p:cNvGrpSpPr>
          <p:nvPr/>
        </p:nvGrpSpPr>
        <p:grpSpPr bwMode="auto">
          <a:xfrm>
            <a:off x="5884863" y="5108575"/>
            <a:ext cx="5870575" cy="1641475"/>
            <a:chOff x="5884164" y="5108508"/>
            <a:chExt cx="5871688" cy="1640878"/>
          </a:xfrm>
        </p:grpSpPr>
        <p:sp>
          <p:nvSpPr>
            <p:cNvPr id="14" name="ZoneTexte 13"/>
            <p:cNvSpPr txBox="1"/>
            <p:nvPr/>
          </p:nvSpPr>
          <p:spPr>
            <a:xfrm>
              <a:off x="6247770" y="5108508"/>
              <a:ext cx="5201636" cy="3999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>
                  <a:solidFill>
                    <a:schemeClr val="accent6"/>
                  </a:solidFill>
                  <a:latin typeface="+mn-lt"/>
                  <a:cs typeface="+mn-cs"/>
                </a:rPr>
                <a:t>Savoir adapter son traitement à sa vie , anticiper</a:t>
              </a:r>
              <a:endParaRPr lang="en-US" sz="2000" dirty="0">
                <a:solidFill>
                  <a:schemeClr val="accent6"/>
                </a:solidFill>
                <a:latin typeface="+mn-lt"/>
                <a:cs typeface="+mn-cs"/>
              </a:endParaRPr>
            </a:p>
          </p:txBody>
        </p:sp>
        <p:sp>
          <p:nvSpPr>
            <p:cNvPr id="18448" name="ZoneTexte 14"/>
            <p:cNvSpPr txBox="1">
              <a:spLocks noChangeArrowheads="1"/>
            </p:cNvSpPr>
            <p:nvPr/>
          </p:nvSpPr>
          <p:spPr bwMode="auto">
            <a:xfrm>
              <a:off x="6010818" y="5549057"/>
              <a:ext cx="5745034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Tw Cen MT" pitchFamily="34" charset="0"/>
                </a:rPr>
                <a:t>Savoir quels traitements je peux prendre en automédication, </a:t>
              </a:r>
            </a:p>
            <a:p>
              <a:r>
                <a:rPr lang="fr-FR">
                  <a:latin typeface="Tw Cen MT" pitchFamily="34" charset="0"/>
                </a:rPr>
                <a:t>Savoir quelle est la conduite à tenir en cas d’oubli de prise, </a:t>
              </a:r>
            </a:p>
            <a:p>
              <a:r>
                <a:rPr lang="fr-FR">
                  <a:latin typeface="Tw Cen MT" pitchFamily="34" charset="0"/>
                </a:rPr>
                <a:t>gérer les départ en vacances, </a:t>
              </a:r>
            </a:p>
            <a:p>
              <a:r>
                <a:rPr lang="fr-FR">
                  <a:latin typeface="Tw Cen MT" pitchFamily="34" charset="0"/>
                </a:rPr>
                <a:t>Savoir gérer son régime alimentaire</a:t>
              </a:r>
              <a:endParaRPr lang="en-US">
                <a:latin typeface="Tw Cen MT" pitchFamily="34" charset="0"/>
              </a:endParaRPr>
            </a:p>
          </p:txBody>
        </p:sp>
        <p:sp>
          <p:nvSpPr>
            <p:cNvPr id="19" name="Rectangle à coins arrondis 18"/>
            <p:cNvSpPr/>
            <p:nvPr/>
          </p:nvSpPr>
          <p:spPr>
            <a:xfrm>
              <a:off x="5884164" y="5108508"/>
              <a:ext cx="5871688" cy="1640878"/>
            </a:xfrm>
            <a:prstGeom prst="roundRect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8438" name="Groupe 22"/>
          <p:cNvGrpSpPr>
            <a:grpSpLocks/>
          </p:cNvGrpSpPr>
          <p:nvPr/>
        </p:nvGrpSpPr>
        <p:grpSpPr bwMode="auto">
          <a:xfrm>
            <a:off x="5194300" y="2271713"/>
            <a:ext cx="6846888" cy="2278062"/>
            <a:chOff x="5085855" y="2272450"/>
            <a:chExt cx="6846891" cy="2277668"/>
          </a:xfrm>
        </p:grpSpPr>
        <p:sp>
          <p:nvSpPr>
            <p:cNvPr id="10" name="ZoneTexte 9"/>
            <p:cNvSpPr txBox="1"/>
            <p:nvPr/>
          </p:nvSpPr>
          <p:spPr>
            <a:xfrm>
              <a:off x="5085855" y="2334351"/>
              <a:ext cx="6846891" cy="10158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>
                  <a:solidFill>
                    <a:schemeClr val="accent6"/>
                  </a:solidFill>
                  <a:latin typeface="+mn-lt"/>
                  <a:cs typeface="+mn-cs"/>
                </a:rPr>
                <a:t>Repérer, analyser, mesurer des signes d’alerte , des symptômes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>
                  <a:solidFill>
                    <a:schemeClr val="accent6"/>
                  </a:solidFill>
                  <a:latin typeface="+mn-lt"/>
                  <a:cs typeface="+mn-cs"/>
                </a:rPr>
                <a:t>Faire face, appliquer une réponse à une situation d’urgence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>
                  <a:solidFill>
                    <a:schemeClr val="accent6"/>
                  </a:solidFill>
                  <a:latin typeface="+mn-lt"/>
                  <a:cs typeface="+mn-cs"/>
                </a:rPr>
                <a:t>autogestion, SECURITE</a:t>
              </a:r>
              <a:endParaRPr lang="en-US" sz="2000" dirty="0">
                <a:solidFill>
                  <a:schemeClr val="accent6"/>
                </a:solidFill>
                <a:latin typeface="+mn-lt"/>
                <a:cs typeface="+mn-cs"/>
              </a:endParaRPr>
            </a:p>
          </p:txBody>
        </p:sp>
        <p:sp>
          <p:nvSpPr>
            <p:cNvPr id="18445" name="ZoneTexte 11"/>
            <p:cNvSpPr txBox="1">
              <a:spLocks noChangeArrowheads="1"/>
            </p:cNvSpPr>
            <p:nvPr/>
          </p:nvSpPr>
          <p:spPr bwMode="auto">
            <a:xfrm>
              <a:off x="5505276" y="3349789"/>
              <a:ext cx="6194725" cy="1200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dirty="0">
                  <a:latin typeface="Tw Cen MT" pitchFamily="34" charset="0"/>
                </a:rPr>
                <a:t>Savoir </a:t>
              </a:r>
              <a:r>
                <a:rPr lang="fr-FR" dirty="0" smtClean="0">
                  <a:latin typeface="Tw Cen MT" pitchFamily="34" charset="0"/>
                </a:rPr>
                <a:t>comprendre son INR et adapter </a:t>
              </a:r>
              <a:r>
                <a:rPr lang="fr-FR" dirty="0">
                  <a:latin typeface="Tw Cen MT" pitchFamily="34" charset="0"/>
                </a:rPr>
                <a:t>la conduite à tenir </a:t>
              </a:r>
              <a:r>
                <a:rPr lang="fr-FR" dirty="0" smtClean="0">
                  <a:latin typeface="Tw Cen MT" pitchFamily="34" charset="0"/>
                </a:rPr>
                <a:t>en </a:t>
              </a:r>
              <a:r>
                <a:rPr lang="fr-FR" dirty="0">
                  <a:latin typeface="Tw Cen MT" pitchFamily="34" charset="0"/>
                </a:rPr>
                <a:t>fonction de mon </a:t>
              </a:r>
              <a:r>
                <a:rPr lang="fr-FR" dirty="0" smtClean="0">
                  <a:latin typeface="Tw Cen MT" pitchFamily="34" charset="0"/>
                </a:rPr>
                <a:t>INR</a:t>
              </a:r>
            </a:p>
            <a:p>
              <a:r>
                <a:rPr lang="fr-FR" dirty="0" smtClean="0">
                  <a:latin typeface="Tw Cen MT" pitchFamily="34" charset="0"/>
                </a:rPr>
                <a:t>Savoir </a:t>
              </a:r>
              <a:r>
                <a:rPr lang="fr-FR" dirty="0">
                  <a:latin typeface="Tw Cen MT" pitchFamily="34" charset="0"/>
                </a:rPr>
                <a:t>repérer un saignement anormal et connaitre la conduite à tenir</a:t>
              </a:r>
              <a:endParaRPr lang="en-US" dirty="0">
                <a:latin typeface="Tw Cen MT" pitchFamily="34" charset="0"/>
              </a:endParaRPr>
            </a:p>
          </p:txBody>
        </p:sp>
        <p:sp>
          <p:nvSpPr>
            <p:cNvPr id="20" name="Rectangle à coins arrondis 19"/>
            <p:cNvSpPr/>
            <p:nvPr/>
          </p:nvSpPr>
          <p:spPr>
            <a:xfrm>
              <a:off x="5149355" y="2272450"/>
              <a:ext cx="6783391" cy="2277668"/>
            </a:xfrm>
            <a:prstGeom prst="roundRect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1" name="Rectangle à coins arrondis 20"/>
          <p:cNvSpPr/>
          <p:nvPr/>
        </p:nvSpPr>
        <p:spPr>
          <a:xfrm>
            <a:off x="273050" y="5427663"/>
            <a:ext cx="4822825" cy="1239837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8440" name="Groupe 26"/>
          <p:cNvGrpSpPr>
            <a:grpSpLocks/>
          </p:cNvGrpSpPr>
          <p:nvPr/>
        </p:nvGrpSpPr>
        <p:grpSpPr bwMode="auto">
          <a:xfrm>
            <a:off x="184150" y="3657600"/>
            <a:ext cx="4822825" cy="1354138"/>
            <a:chOff x="148372" y="3682014"/>
            <a:chExt cx="4822475" cy="1353056"/>
          </a:xfrm>
        </p:grpSpPr>
        <p:sp>
          <p:nvSpPr>
            <p:cNvPr id="24" name="ZoneTexte 23"/>
            <p:cNvSpPr txBox="1"/>
            <p:nvPr/>
          </p:nvSpPr>
          <p:spPr>
            <a:xfrm>
              <a:off x="302349" y="3694704"/>
              <a:ext cx="4425629" cy="7074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>
                  <a:solidFill>
                    <a:schemeClr val="accent6"/>
                  </a:solidFill>
                  <a:latin typeface="+mn-lt"/>
                  <a:cs typeface="+mn-cs"/>
                </a:rPr>
                <a:t>Pratiquer, faire, maitriser les gestes techniques</a:t>
              </a:r>
              <a:endParaRPr lang="en-US" sz="2000" dirty="0">
                <a:solidFill>
                  <a:schemeClr val="accent6"/>
                </a:solidFill>
                <a:latin typeface="+mn-lt"/>
                <a:cs typeface="+mn-cs"/>
              </a:endParaRPr>
            </a:p>
          </p:txBody>
        </p:sp>
        <p:sp>
          <p:nvSpPr>
            <p:cNvPr id="18442" name="ZoneTexte 24"/>
            <p:cNvSpPr txBox="1">
              <a:spLocks noChangeArrowheads="1"/>
            </p:cNvSpPr>
            <p:nvPr/>
          </p:nvSpPr>
          <p:spPr bwMode="auto">
            <a:xfrm>
              <a:off x="333354" y="4325111"/>
              <a:ext cx="455147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>
                  <a:latin typeface="Tw Cen MT" pitchFamily="34" charset="0"/>
                </a:rPr>
                <a:t>Savoir mesurer son INR avec les lecteurs d’INR (valves mécaniques)</a:t>
              </a:r>
              <a:endParaRPr lang="en-US">
                <a:latin typeface="Tw Cen MT" pitchFamily="34" charset="0"/>
              </a:endParaRPr>
            </a:p>
          </p:txBody>
        </p:sp>
        <p:sp>
          <p:nvSpPr>
            <p:cNvPr id="26" name="Rectangle à coins arrondis 25"/>
            <p:cNvSpPr/>
            <p:nvPr/>
          </p:nvSpPr>
          <p:spPr>
            <a:xfrm>
              <a:off x="148372" y="3682014"/>
              <a:ext cx="4822475" cy="1353056"/>
            </a:xfrm>
            <a:prstGeom prst="roundRect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Choisir la méthode d’apprentissage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>
          <a:xfrm>
            <a:off x="1023938" y="2179638"/>
            <a:ext cx="4754562" cy="822325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/>
          <a:lstStyle/>
          <a:p>
            <a:pPr algn="ctr" eaLnBrk="1" fontAlgn="auto" hangingPunct="1">
              <a:defRPr/>
            </a:pPr>
            <a:r>
              <a:rPr lang="fr-FR" b="1" dirty="0" smtClean="0">
                <a:solidFill>
                  <a:schemeClr val="bg1"/>
                </a:solidFill>
              </a:rPr>
              <a:t>Démarche Déductive </a:t>
            </a:r>
          </a:p>
          <a:p>
            <a:pPr algn="ctr" eaLnBrk="1" fontAlgn="auto" hangingPunct="1">
              <a:defRPr/>
            </a:pPr>
            <a:r>
              <a:rPr lang="fr-FR" dirty="0" smtClean="0">
                <a:solidFill>
                  <a:schemeClr val="bg1"/>
                </a:solidFill>
              </a:rPr>
              <a:t>Centrée sur le contenu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23938" y="2967038"/>
            <a:ext cx="4754562" cy="3341687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defRPr/>
            </a:pPr>
            <a:r>
              <a:rPr lang="fr-FR" dirty="0" smtClean="0"/>
              <a:t>Le savoir est </a:t>
            </a:r>
          </a:p>
          <a:p>
            <a:pPr marL="265176" lvl="1" indent="-137160" eaLnBrk="1" fontAlgn="auto" hangingPunct="1">
              <a:defRPr/>
            </a:pPr>
            <a:r>
              <a:rPr lang="fr-FR" sz="2000" dirty="0" smtClean="0"/>
              <a:t>Chez le formateur : Méthode </a:t>
            </a:r>
            <a:r>
              <a:rPr lang="fr-FR" sz="2000" dirty="0"/>
              <a:t>A</a:t>
            </a:r>
            <a:r>
              <a:rPr lang="fr-FR" sz="2000" dirty="0" smtClean="0"/>
              <a:t>ffirmative</a:t>
            </a:r>
          </a:p>
          <a:p>
            <a:pPr marL="265176" lvl="1" indent="-137160" eaLnBrk="1" fontAlgn="auto" hangingPunct="1">
              <a:defRPr/>
            </a:pPr>
            <a:r>
              <a:rPr lang="fr-FR" sz="2000" dirty="0" smtClean="0"/>
              <a:t>Chez l’apprenant : Méthode Interrogative</a:t>
            </a:r>
          </a:p>
          <a:p>
            <a:pPr marL="265176" lvl="1" indent="-137160" eaLnBrk="1" fontAlgn="auto" hangingPunct="1">
              <a:defRPr/>
            </a:pPr>
            <a:endParaRPr lang="fr-FR" sz="2000" dirty="0"/>
          </a:p>
          <a:p>
            <a:pPr marL="128016" lvl="1" indent="0" eaLnBrk="1" fontAlgn="auto" hangingPunct="1">
              <a:buFont typeface="Wingdings 3" pitchFamily="18" charset="2"/>
              <a:buNone/>
              <a:defRPr/>
            </a:pPr>
            <a:r>
              <a:rPr lang="fr-FR" sz="2000" dirty="0" smtClean="0"/>
              <a:t>Ex :</a:t>
            </a:r>
          </a:p>
          <a:p>
            <a:pPr marL="265176" lvl="1" indent="-137160"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fr-FR" dirty="0"/>
              <a:t>Exposés </a:t>
            </a:r>
          </a:p>
          <a:p>
            <a:pPr marL="265176" lvl="1" indent="-137160"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fr-FR" dirty="0"/>
              <a:t>Conférence</a:t>
            </a:r>
          </a:p>
          <a:p>
            <a:pPr marL="265176" lvl="1" indent="-137160"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fr-FR" dirty="0"/>
              <a:t>Vidéo </a:t>
            </a:r>
          </a:p>
          <a:p>
            <a:pPr marL="265176" lvl="1" indent="-137160"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fr-FR" dirty="0"/>
              <a:t>Questions / Réponses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991225" y="2179638"/>
            <a:ext cx="4754563" cy="822325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/>
          <a:lstStyle/>
          <a:p>
            <a:pPr algn="ctr" eaLnBrk="1" fontAlgn="auto" hangingPunct="1">
              <a:defRPr/>
            </a:pPr>
            <a:r>
              <a:rPr lang="fr-FR" b="1" smtClean="0">
                <a:solidFill>
                  <a:schemeClr val="bg1"/>
                </a:solidFill>
              </a:rPr>
              <a:t>Démarche Inductive</a:t>
            </a:r>
          </a:p>
          <a:p>
            <a:pPr algn="ctr" eaLnBrk="1" fontAlgn="auto" hangingPunct="1">
              <a:defRPr/>
            </a:pPr>
            <a:r>
              <a:rPr lang="fr-FR" smtClean="0">
                <a:solidFill>
                  <a:schemeClr val="bg1"/>
                </a:solidFill>
              </a:rPr>
              <a:t>Centrée sur l’apprenant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991225" y="3016250"/>
            <a:ext cx="4754563" cy="3341688"/>
          </a:xfrm>
        </p:spPr>
        <p:txBody>
          <a:bodyPr rtlCol="0">
            <a:normAutofit fontScale="92500" lnSpcReduction="20000"/>
          </a:bodyPr>
          <a:lstStyle/>
          <a:p>
            <a:pPr marL="91440" indent="-91440" eaLnBrk="1" fontAlgn="auto" hangingPunct="1">
              <a:defRPr/>
            </a:pPr>
            <a:r>
              <a:rPr lang="fr-FR" dirty="0" smtClean="0"/>
              <a:t>Le savoir est extérieur : </a:t>
            </a:r>
            <a:r>
              <a:rPr lang="fr-FR" dirty="0" err="1" smtClean="0"/>
              <a:t>co</a:t>
            </a:r>
            <a:r>
              <a:rPr lang="fr-FR" dirty="0" smtClean="0"/>
              <a:t>-construction</a:t>
            </a:r>
          </a:p>
          <a:p>
            <a:pPr marL="91440" indent="-91440" eaLnBrk="1" fontAlgn="auto" hangingPunct="1">
              <a:defRPr/>
            </a:pPr>
            <a:r>
              <a:rPr lang="fr-FR" dirty="0" smtClean="0"/>
              <a:t>Méthode de la découverte</a:t>
            </a:r>
          </a:p>
          <a:p>
            <a:pPr marL="91440" indent="-91440" eaLnBrk="1" fontAlgn="auto" hangingPunct="1">
              <a:defRPr/>
            </a:pPr>
            <a:r>
              <a:rPr lang="fr-FR" dirty="0" smtClean="0"/>
              <a:t>Pratique </a:t>
            </a:r>
            <a:r>
              <a:rPr lang="fr-FR" dirty="0" smtClean="0">
                <a:latin typeface="Calibri" panose="020F0502020204030204" pitchFamily="34" charset="0"/>
              </a:rPr>
              <a:t>→ Théorie</a:t>
            </a:r>
            <a:endParaRPr lang="fr-FR" dirty="0" smtClean="0"/>
          </a:p>
          <a:p>
            <a:pPr marL="91440" indent="-91440" eaLnBrk="1" fontAlgn="auto" hangingPunct="1">
              <a:defRPr/>
            </a:pPr>
            <a:r>
              <a:rPr lang="fr-FR" dirty="0" smtClean="0"/>
              <a:t>Le formateur est une personne ressource, il guide la démarche</a:t>
            </a:r>
          </a:p>
          <a:p>
            <a:pPr marL="91440" indent="-91440" eaLnBrk="1" fontAlgn="auto" hangingPunct="1">
              <a:defRPr/>
            </a:pPr>
            <a:r>
              <a:rPr lang="fr-FR" dirty="0" smtClean="0"/>
              <a:t>Ex : </a:t>
            </a:r>
          </a:p>
          <a:p>
            <a:pPr marL="265176" lvl="1" indent="-137160" eaLnBrk="1" fontAlgn="auto" hangingPunct="1">
              <a:defRPr/>
            </a:pPr>
            <a:r>
              <a:rPr lang="fr-FR" dirty="0" smtClean="0"/>
              <a:t>Mise en situation </a:t>
            </a:r>
          </a:p>
          <a:p>
            <a:pPr marL="265176" lvl="1" indent="-137160" eaLnBrk="1" fontAlgn="auto" hangingPunct="1">
              <a:defRPr/>
            </a:pPr>
            <a:r>
              <a:rPr lang="fr-FR" dirty="0" smtClean="0"/>
              <a:t>Etude de cas</a:t>
            </a:r>
          </a:p>
          <a:p>
            <a:pPr marL="265176" lvl="1" indent="-137160" eaLnBrk="1" fontAlgn="auto" hangingPunct="1">
              <a:defRPr/>
            </a:pPr>
            <a:r>
              <a:rPr lang="fr-FR" dirty="0" smtClean="0"/>
              <a:t>Jeu de rôle</a:t>
            </a:r>
          </a:p>
          <a:p>
            <a:pPr marL="265176" lvl="1" indent="-137160" eaLnBrk="1" fontAlgn="auto" hangingPunct="1">
              <a:defRPr/>
            </a:pPr>
            <a:r>
              <a:rPr lang="fr-FR" dirty="0" smtClean="0"/>
              <a:t>Réunion / Discussion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Jeu de société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50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Jeu de société à destination des patients</a:t>
            </a:r>
          </a:p>
          <a:p>
            <a:pPr eaLnBrk="1" hangingPunct="1"/>
            <a:r>
              <a:rPr lang="fr-FR" smtClean="0"/>
              <a:t>L’animation est réalisée par un professionnel de santé </a:t>
            </a:r>
          </a:p>
          <a:p>
            <a:pPr eaLnBrk="1" hangingPunct="1"/>
            <a:r>
              <a:rPr lang="fr-FR" smtClean="0"/>
              <a:t>L’atelier peut inclure jusqu’à 6 participants</a:t>
            </a:r>
          </a:p>
          <a:p>
            <a:pPr eaLnBrk="1" hangingPunct="1"/>
            <a:r>
              <a:rPr lang="fr-FR" smtClean="0"/>
              <a:t>Les questions explorent :</a:t>
            </a:r>
          </a:p>
          <a:p>
            <a:pPr lvl="1" eaLnBrk="1" hangingPunct="1"/>
            <a:r>
              <a:rPr lang="fr-FR" smtClean="0"/>
              <a:t>La maladie </a:t>
            </a:r>
          </a:p>
          <a:p>
            <a:pPr lvl="1" eaLnBrk="1" hangingPunct="1"/>
            <a:r>
              <a:rPr lang="fr-FR" smtClean="0"/>
              <a:t>Le traitement </a:t>
            </a:r>
          </a:p>
          <a:p>
            <a:pPr lvl="1" eaLnBrk="1" hangingPunct="1"/>
            <a:r>
              <a:rPr lang="fr-FR" smtClean="0"/>
              <a:t>Le vivre-avec</a:t>
            </a:r>
          </a:p>
          <a:p>
            <a:pPr lvl="1" eaLnBrk="1" hangingPunct="1"/>
            <a:r>
              <a:rPr lang="fr-FR" smtClean="0"/>
              <a:t>L’adhésion au traitement</a:t>
            </a:r>
          </a:p>
          <a:p>
            <a:pPr eaLnBrk="1" hangingPunct="1"/>
            <a:endParaRPr lang="en-US" smtClean="0"/>
          </a:p>
        </p:txBody>
      </p:sp>
      <p:pic>
        <p:nvPicPr>
          <p:cNvPr id="21507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2825" y="1679575"/>
            <a:ext cx="4684713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754</TotalTime>
  <Words>814</Words>
  <Application>Microsoft Office PowerPoint</Application>
  <PresentationFormat>Grand écran</PresentationFormat>
  <Paragraphs>146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Calibri</vt:lpstr>
      <vt:lpstr>Tw Cen MT</vt:lpstr>
      <vt:lpstr>Tw Cen MT Condensed</vt:lpstr>
      <vt:lpstr>Wingdings</vt:lpstr>
      <vt:lpstr>Wingdings 3</vt:lpstr>
      <vt:lpstr>Intégral</vt:lpstr>
      <vt:lpstr>MANAGEMENT DES PATIENTS SOUS ANTICOAGULANTS</vt:lpstr>
      <vt:lpstr>éduquer les patients traités par anticoagulants oraux </vt:lpstr>
      <vt:lpstr>Monter un atelier d’ETP</vt:lpstr>
      <vt:lpstr>Exemple de feuille de route d’atelier</vt:lpstr>
      <vt:lpstr>Choix des méthodes pédagogiques </vt:lpstr>
      <vt:lpstr>Objectifs pédagogiques</vt:lpstr>
      <vt:lpstr>Objectifs pédagogiques</vt:lpstr>
      <vt:lpstr>Choisir la méthode d’apprentissage</vt:lpstr>
      <vt:lpstr>Jeu de société</vt:lpstr>
      <vt:lpstr>étude de cas</vt:lpstr>
      <vt:lpstr>méta plan</vt:lpstr>
      <vt:lpstr>BRAINSTORMING</vt:lpstr>
      <vt:lpstr>Outils support</vt:lpstr>
      <vt:lpstr>À vous !</vt:lpstr>
    </vt:vector>
  </TitlesOfParts>
  <Company>CHU Toulouse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DES PATIENTS SOUS ANTICOAGULANTS</dc:title>
  <dc:creator>BACHELET Bérengère</dc:creator>
  <cp:lastModifiedBy>BACHELET Bérengère</cp:lastModifiedBy>
  <cp:revision>44</cp:revision>
  <dcterms:created xsi:type="dcterms:W3CDTF">2019-06-11T14:17:44Z</dcterms:created>
  <dcterms:modified xsi:type="dcterms:W3CDTF">2019-07-08T07:56:15Z</dcterms:modified>
</cp:coreProperties>
</file>